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4"/>
  </p:sldMasterIdLst>
  <p:notesMasterIdLst>
    <p:notesMasterId r:id="rId19"/>
  </p:notesMasterIdLst>
  <p:sldIdLst>
    <p:sldId id="256" r:id="rId5"/>
    <p:sldId id="266" r:id="rId6"/>
    <p:sldId id="262" r:id="rId7"/>
    <p:sldId id="274" r:id="rId8"/>
    <p:sldId id="258" r:id="rId9"/>
    <p:sldId id="268" r:id="rId10"/>
    <p:sldId id="271" r:id="rId11"/>
    <p:sldId id="276" r:id="rId12"/>
    <p:sldId id="259" r:id="rId13"/>
    <p:sldId id="277" r:id="rId14"/>
    <p:sldId id="278" r:id="rId15"/>
    <p:sldId id="279" r:id="rId16"/>
    <p:sldId id="281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1D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7F679D-D6FB-4003-A035-11BF50821C2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B69BEC-7A7D-404A-8B7D-8BE42FAE2136}">
      <dgm:prSet custT="1"/>
      <dgm:spPr/>
      <dgm:t>
        <a:bodyPr/>
        <a:lstStyle/>
        <a:p>
          <a:r>
            <a:rPr lang="ru-RU" sz="2000" dirty="0"/>
            <a:t>Виды аукционов</a:t>
          </a:r>
          <a:endParaRPr lang="en-US" sz="2000" dirty="0"/>
        </a:p>
      </dgm:t>
    </dgm:pt>
    <dgm:pt modelId="{1ECEC1C8-ABF0-49E5-88D5-5A6B96574A89}" type="parTrans" cxnId="{A178999A-E716-49C1-894E-53F5CACDF3AD}">
      <dgm:prSet/>
      <dgm:spPr/>
      <dgm:t>
        <a:bodyPr/>
        <a:lstStyle/>
        <a:p>
          <a:endParaRPr lang="en-US" sz="2000"/>
        </a:p>
      </dgm:t>
    </dgm:pt>
    <dgm:pt modelId="{E057D8C5-6141-41A4-B152-5DE3D60EE37D}" type="sibTrans" cxnId="{A178999A-E716-49C1-894E-53F5CACDF3AD}">
      <dgm:prSet/>
      <dgm:spPr/>
      <dgm:t>
        <a:bodyPr/>
        <a:lstStyle/>
        <a:p>
          <a:endParaRPr lang="en-US" sz="2000"/>
        </a:p>
      </dgm:t>
    </dgm:pt>
    <dgm:pt modelId="{388369D9-0DA9-4360-8496-66588B175789}">
      <dgm:prSet custT="1"/>
      <dgm:spPr/>
      <dgm:t>
        <a:bodyPr/>
        <a:lstStyle/>
        <a:p>
          <a:r>
            <a:rPr lang="ru-RU" sz="2000" dirty="0"/>
            <a:t>Английский аукцион</a:t>
          </a:r>
          <a:endParaRPr lang="en-US" sz="2000" dirty="0"/>
        </a:p>
      </dgm:t>
    </dgm:pt>
    <dgm:pt modelId="{3F0274DA-0A62-4013-BDD4-4F8FBDC6EEA7}" type="parTrans" cxnId="{B2569264-4988-41BF-910E-E06B7EA39B80}">
      <dgm:prSet/>
      <dgm:spPr/>
      <dgm:t>
        <a:bodyPr/>
        <a:lstStyle/>
        <a:p>
          <a:endParaRPr lang="en-US" sz="2000"/>
        </a:p>
      </dgm:t>
    </dgm:pt>
    <dgm:pt modelId="{0BBF4C9F-03B2-4E36-A9A9-4ED9D8E01841}" type="sibTrans" cxnId="{B2569264-4988-41BF-910E-E06B7EA39B80}">
      <dgm:prSet/>
      <dgm:spPr/>
      <dgm:t>
        <a:bodyPr/>
        <a:lstStyle/>
        <a:p>
          <a:endParaRPr lang="en-US" sz="2000"/>
        </a:p>
      </dgm:t>
    </dgm:pt>
    <dgm:pt modelId="{203D18A5-8CCD-45EF-B95B-2BBB81C08416}">
      <dgm:prSet custT="1"/>
      <dgm:spPr/>
      <dgm:t>
        <a:bodyPr/>
        <a:lstStyle/>
        <a:p>
          <a:r>
            <a:rPr lang="ru-RU" sz="2000" dirty="0"/>
            <a:t>Голландский</a:t>
          </a:r>
          <a:r>
            <a:rPr lang="ru-RU" sz="2000" baseline="0" dirty="0"/>
            <a:t> аукцион</a:t>
          </a:r>
          <a:endParaRPr lang="en-US" sz="2000" dirty="0"/>
        </a:p>
      </dgm:t>
    </dgm:pt>
    <dgm:pt modelId="{A5B47321-5D2E-4BE6-9EF8-DECD657916B3}" type="parTrans" cxnId="{EE9AD991-BF65-4141-9843-27330602023F}">
      <dgm:prSet/>
      <dgm:spPr/>
      <dgm:t>
        <a:bodyPr/>
        <a:lstStyle/>
        <a:p>
          <a:endParaRPr lang="en-US" sz="2000"/>
        </a:p>
      </dgm:t>
    </dgm:pt>
    <dgm:pt modelId="{2BB55802-8280-4D84-AFCE-43F62CDD6808}" type="sibTrans" cxnId="{EE9AD991-BF65-4141-9843-27330602023F}">
      <dgm:prSet/>
      <dgm:spPr/>
      <dgm:t>
        <a:bodyPr/>
        <a:lstStyle/>
        <a:p>
          <a:endParaRPr lang="en-US" sz="2000"/>
        </a:p>
      </dgm:t>
    </dgm:pt>
    <dgm:pt modelId="{62117D75-DC2D-4126-B565-F9861A7973C2}">
      <dgm:prSet custT="1"/>
      <dgm:spPr/>
      <dgm:t>
        <a:bodyPr/>
        <a:lstStyle/>
        <a:p>
          <a:r>
            <a:rPr lang="ru-RU" sz="2000" dirty="0"/>
            <a:t>Закрытый</a:t>
          </a:r>
          <a:r>
            <a:rPr lang="ru-RU" sz="2000" baseline="0" dirty="0"/>
            <a:t> аукцион первой цены</a:t>
          </a:r>
          <a:endParaRPr lang="en-US" sz="2000" dirty="0"/>
        </a:p>
      </dgm:t>
    </dgm:pt>
    <dgm:pt modelId="{986489A5-A05F-496A-A593-664315AE51F7}" type="parTrans" cxnId="{D7FDC455-88F3-4CE7-B6C3-EEBEFC66B554}">
      <dgm:prSet/>
      <dgm:spPr/>
      <dgm:t>
        <a:bodyPr/>
        <a:lstStyle/>
        <a:p>
          <a:endParaRPr lang="en-US" sz="2000"/>
        </a:p>
      </dgm:t>
    </dgm:pt>
    <dgm:pt modelId="{E975C8FF-ECB7-4D0A-82AC-105D65BA0B31}" type="sibTrans" cxnId="{D7FDC455-88F3-4CE7-B6C3-EEBEFC66B554}">
      <dgm:prSet/>
      <dgm:spPr/>
      <dgm:t>
        <a:bodyPr/>
        <a:lstStyle/>
        <a:p>
          <a:endParaRPr lang="en-US" sz="2000"/>
        </a:p>
      </dgm:t>
    </dgm:pt>
    <dgm:pt modelId="{7B32088D-FEEB-47DC-9A94-9B43908713A9}">
      <dgm:prSet custT="1"/>
      <dgm:spPr/>
      <dgm:t>
        <a:bodyPr/>
        <a:lstStyle/>
        <a:p>
          <a:r>
            <a:rPr lang="ru-RU" sz="2000" dirty="0"/>
            <a:t>Аукцион </a:t>
          </a:r>
          <a:r>
            <a:rPr lang="ru-RU" sz="2000" dirty="0" err="1"/>
            <a:t>Викри</a:t>
          </a:r>
          <a:endParaRPr lang="en-US" sz="2000" dirty="0"/>
        </a:p>
      </dgm:t>
    </dgm:pt>
    <dgm:pt modelId="{5DE0D80B-43F5-4A9C-80BB-D8A33F8112E1}" type="parTrans" cxnId="{B384EBA9-7830-492C-A763-E42B032D605B}">
      <dgm:prSet/>
      <dgm:spPr/>
      <dgm:t>
        <a:bodyPr/>
        <a:lstStyle/>
        <a:p>
          <a:endParaRPr lang="en-US" sz="2000"/>
        </a:p>
      </dgm:t>
    </dgm:pt>
    <dgm:pt modelId="{7159B795-D41E-49E2-BABB-17FE022DFA36}" type="sibTrans" cxnId="{B384EBA9-7830-492C-A763-E42B032D605B}">
      <dgm:prSet/>
      <dgm:spPr/>
      <dgm:t>
        <a:bodyPr/>
        <a:lstStyle/>
        <a:p>
          <a:endParaRPr lang="ru-RU" sz="2000"/>
        </a:p>
      </dgm:t>
    </dgm:pt>
    <dgm:pt modelId="{A5530C95-1C65-4FC1-A4F8-807EE6D03A55}" type="pres">
      <dgm:prSet presAssocID="{9B7F679D-D6FB-4003-A035-11BF50821C2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BD5E69-7F7F-48DC-9EDD-ACF541BD92E1}" type="pres">
      <dgm:prSet presAssocID="{78B69BEC-7A7D-404A-8B7D-8BE42FAE2136}" presName="hierRoot1" presStyleCnt="0"/>
      <dgm:spPr/>
    </dgm:pt>
    <dgm:pt modelId="{867AAC6F-042D-40BF-99F9-4C4BA8E052D1}" type="pres">
      <dgm:prSet presAssocID="{78B69BEC-7A7D-404A-8B7D-8BE42FAE2136}" presName="composite" presStyleCnt="0"/>
      <dgm:spPr/>
    </dgm:pt>
    <dgm:pt modelId="{AB08ACA8-3AC0-4832-8DDE-C2284A95244E}" type="pres">
      <dgm:prSet presAssocID="{78B69BEC-7A7D-404A-8B7D-8BE42FAE2136}" presName="background" presStyleLbl="node0" presStyleIdx="0" presStyleCnt="1"/>
      <dgm:spPr/>
    </dgm:pt>
    <dgm:pt modelId="{EB26E5C8-FFBF-4F1A-BA67-00C8EF0C0845}" type="pres">
      <dgm:prSet presAssocID="{78B69BEC-7A7D-404A-8B7D-8BE42FAE2136}" presName="text" presStyleLbl="fgAcc0" presStyleIdx="0" presStyleCnt="1" custLinFactNeighborX="-7417" custLinFactNeighborY="-23884">
        <dgm:presLayoutVars>
          <dgm:chPref val="3"/>
        </dgm:presLayoutVars>
      </dgm:prSet>
      <dgm:spPr/>
    </dgm:pt>
    <dgm:pt modelId="{A15573D4-8739-45EB-9085-FBC4D7082606}" type="pres">
      <dgm:prSet presAssocID="{78B69BEC-7A7D-404A-8B7D-8BE42FAE2136}" presName="hierChild2" presStyleCnt="0"/>
      <dgm:spPr/>
    </dgm:pt>
    <dgm:pt modelId="{09D46F45-DCEE-48F3-AB4E-9BB12D3FE590}" type="pres">
      <dgm:prSet presAssocID="{3F0274DA-0A62-4013-BDD4-4F8FBDC6EEA7}" presName="Name10" presStyleLbl="parChTrans1D2" presStyleIdx="0" presStyleCnt="4"/>
      <dgm:spPr/>
    </dgm:pt>
    <dgm:pt modelId="{BAD5928D-4A93-4E56-A0FF-ED4594B95B67}" type="pres">
      <dgm:prSet presAssocID="{388369D9-0DA9-4360-8496-66588B175789}" presName="hierRoot2" presStyleCnt="0"/>
      <dgm:spPr/>
    </dgm:pt>
    <dgm:pt modelId="{2B73F082-1759-4BEF-A6DF-78D6D56A5C53}" type="pres">
      <dgm:prSet presAssocID="{388369D9-0DA9-4360-8496-66588B175789}" presName="composite2" presStyleCnt="0"/>
      <dgm:spPr/>
    </dgm:pt>
    <dgm:pt modelId="{2FDA7D94-61AF-447B-9FD4-71EBA6CDEF1F}" type="pres">
      <dgm:prSet presAssocID="{388369D9-0DA9-4360-8496-66588B175789}" presName="background2" presStyleLbl="node2" presStyleIdx="0" presStyleCnt="4"/>
      <dgm:spPr/>
    </dgm:pt>
    <dgm:pt modelId="{C1A35C24-F246-46D4-B849-DCA1FFCEAC23}" type="pres">
      <dgm:prSet presAssocID="{388369D9-0DA9-4360-8496-66588B175789}" presName="text2" presStyleLbl="fgAcc2" presStyleIdx="0" presStyleCnt="4" custLinFactNeighborX="-25473">
        <dgm:presLayoutVars>
          <dgm:chPref val="3"/>
        </dgm:presLayoutVars>
      </dgm:prSet>
      <dgm:spPr/>
    </dgm:pt>
    <dgm:pt modelId="{3238AAC9-7086-456E-9736-9C95F6BC3633}" type="pres">
      <dgm:prSet presAssocID="{388369D9-0DA9-4360-8496-66588B175789}" presName="hierChild3" presStyleCnt="0"/>
      <dgm:spPr/>
    </dgm:pt>
    <dgm:pt modelId="{03D66B8A-9E66-4983-9B6C-BE899B858E56}" type="pres">
      <dgm:prSet presAssocID="{A5B47321-5D2E-4BE6-9EF8-DECD657916B3}" presName="Name10" presStyleLbl="parChTrans1D2" presStyleIdx="1" presStyleCnt="4"/>
      <dgm:spPr/>
    </dgm:pt>
    <dgm:pt modelId="{871FCFF5-56E3-4462-8D48-9E60F63E45A4}" type="pres">
      <dgm:prSet presAssocID="{203D18A5-8CCD-45EF-B95B-2BBB81C08416}" presName="hierRoot2" presStyleCnt="0"/>
      <dgm:spPr/>
    </dgm:pt>
    <dgm:pt modelId="{BB742B46-97C3-4ECA-BF27-4C9B0EB45F04}" type="pres">
      <dgm:prSet presAssocID="{203D18A5-8CCD-45EF-B95B-2BBB81C08416}" presName="composite2" presStyleCnt="0"/>
      <dgm:spPr/>
    </dgm:pt>
    <dgm:pt modelId="{3363A7FE-B29A-4EE1-926D-048784278372}" type="pres">
      <dgm:prSet presAssocID="{203D18A5-8CCD-45EF-B95B-2BBB81C08416}" presName="background2" presStyleLbl="node2" presStyleIdx="1" presStyleCnt="4"/>
      <dgm:spPr/>
    </dgm:pt>
    <dgm:pt modelId="{B13780DB-5D69-4A33-AF48-5867EBDFEC5B}" type="pres">
      <dgm:prSet presAssocID="{203D18A5-8CCD-45EF-B95B-2BBB81C08416}" presName="text2" presStyleLbl="fgAcc2" presStyleIdx="1" presStyleCnt="4" custLinFactNeighborX="-7905">
        <dgm:presLayoutVars>
          <dgm:chPref val="3"/>
        </dgm:presLayoutVars>
      </dgm:prSet>
      <dgm:spPr/>
    </dgm:pt>
    <dgm:pt modelId="{93537A76-24D0-415E-9F66-A1DFBAFD6E9B}" type="pres">
      <dgm:prSet presAssocID="{203D18A5-8CCD-45EF-B95B-2BBB81C08416}" presName="hierChild3" presStyleCnt="0"/>
      <dgm:spPr/>
    </dgm:pt>
    <dgm:pt modelId="{4C417700-854E-401F-BBF7-5623A3AF70FF}" type="pres">
      <dgm:prSet presAssocID="{986489A5-A05F-496A-A593-664315AE51F7}" presName="Name10" presStyleLbl="parChTrans1D2" presStyleIdx="2" presStyleCnt="4"/>
      <dgm:spPr/>
    </dgm:pt>
    <dgm:pt modelId="{4FE77F8B-E504-466C-9319-6075B377FB38}" type="pres">
      <dgm:prSet presAssocID="{62117D75-DC2D-4126-B565-F9861A7973C2}" presName="hierRoot2" presStyleCnt="0"/>
      <dgm:spPr/>
    </dgm:pt>
    <dgm:pt modelId="{F2A86A53-C521-45DC-AE3A-6BC96BFAE21B}" type="pres">
      <dgm:prSet presAssocID="{62117D75-DC2D-4126-B565-F9861A7973C2}" presName="composite2" presStyleCnt="0"/>
      <dgm:spPr/>
    </dgm:pt>
    <dgm:pt modelId="{B4ACB8D5-0D09-48E1-B56E-2988C6EC5ECC}" type="pres">
      <dgm:prSet presAssocID="{62117D75-DC2D-4126-B565-F9861A7973C2}" presName="background2" presStyleLbl="node2" presStyleIdx="2" presStyleCnt="4"/>
      <dgm:spPr/>
    </dgm:pt>
    <dgm:pt modelId="{155BC6A3-3066-43BD-BFDE-D535F4D702FD}" type="pres">
      <dgm:prSet presAssocID="{62117D75-DC2D-4126-B565-F9861A7973C2}" presName="text2" presStyleLbl="fgAcc2" presStyleIdx="2" presStyleCnt="4" custLinFactNeighborX="-7027">
        <dgm:presLayoutVars>
          <dgm:chPref val="3"/>
        </dgm:presLayoutVars>
      </dgm:prSet>
      <dgm:spPr/>
    </dgm:pt>
    <dgm:pt modelId="{ED44B7A4-B615-43EA-8CCD-77E54D37E95D}" type="pres">
      <dgm:prSet presAssocID="{62117D75-DC2D-4126-B565-F9861A7973C2}" presName="hierChild3" presStyleCnt="0"/>
      <dgm:spPr/>
    </dgm:pt>
    <dgm:pt modelId="{26C88BEF-9522-4B48-978B-EB06A68D5474}" type="pres">
      <dgm:prSet presAssocID="{5DE0D80B-43F5-4A9C-80BB-D8A33F8112E1}" presName="Name10" presStyleLbl="parChTrans1D2" presStyleIdx="3" presStyleCnt="4"/>
      <dgm:spPr/>
    </dgm:pt>
    <dgm:pt modelId="{6880D469-90D2-471C-8CF7-30BDBBCFD6BC}" type="pres">
      <dgm:prSet presAssocID="{7B32088D-FEEB-47DC-9A94-9B43908713A9}" presName="hierRoot2" presStyleCnt="0"/>
      <dgm:spPr/>
    </dgm:pt>
    <dgm:pt modelId="{020083F1-83C3-4096-8086-D0E4B90EFF1E}" type="pres">
      <dgm:prSet presAssocID="{7B32088D-FEEB-47DC-9A94-9B43908713A9}" presName="composite2" presStyleCnt="0"/>
      <dgm:spPr/>
    </dgm:pt>
    <dgm:pt modelId="{A3BDB9DB-F02B-47E7-A650-84C9CFBC7BDA}" type="pres">
      <dgm:prSet presAssocID="{7B32088D-FEEB-47DC-9A94-9B43908713A9}" presName="background2" presStyleLbl="node2" presStyleIdx="3" presStyleCnt="4"/>
      <dgm:spPr/>
    </dgm:pt>
    <dgm:pt modelId="{4387C941-04A0-4F2A-B41B-EF3269AF1EAD}" type="pres">
      <dgm:prSet presAssocID="{7B32088D-FEEB-47DC-9A94-9B43908713A9}" presName="text2" presStyleLbl="fgAcc2" presStyleIdx="3" presStyleCnt="4" custLinFactNeighborX="-7027">
        <dgm:presLayoutVars>
          <dgm:chPref val="3"/>
        </dgm:presLayoutVars>
      </dgm:prSet>
      <dgm:spPr/>
    </dgm:pt>
    <dgm:pt modelId="{FEE4D347-F512-44D8-ACD8-34151D4ECCB5}" type="pres">
      <dgm:prSet presAssocID="{7B32088D-FEEB-47DC-9A94-9B43908713A9}" presName="hierChild3" presStyleCnt="0"/>
      <dgm:spPr/>
    </dgm:pt>
  </dgm:ptLst>
  <dgm:cxnLst>
    <dgm:cxn modelId="{BAB6E400-B59B-4B29-8ED3-A2F4EDFF58C5}" type="presOf" srcId="{9B7F679D-D6FB-4003-A035-11BF50821C21}" destId="{A5530C95-1C65-4FC1-A4F8-807EE6D03A55}" srcOrd="0" destOrd="0" presId="urn:microsoft.com/office/officeart/2005/8/layout/hierarchy1"/>
    <dgm:cxn modelId="{A1E91B19-4C10-46F5-9747-7156B8425977}" type="presOf" srcId="{7B32088D-FEEB-47DC-9A94-9B43908713A9}" destId="{4387C941-04A0-4F2A-B41B-EF3269AF1EAD}" srcOrd="0" destOrd="0" presId="urn:microsoft.com/office/officeart/2005/8/layout/hierarchy1"/>
    <dgm:cxn modelId="{B2569264-4988-41BF-910E-E06B7EA39B80}" srcId="{78B69BEC-7A7D-404A-8B7D-8BE42FAE2136}" destId="{388369D9-0DA9-4360-8496-66588B175789}" srcOrd="0" destOrd="0" parTransId="{3F0274DA-0A62-4013-BDD4-4F8FBDC6EEA7}" sibTransId="{0BBF4C9F-03B2-4E36-A9A9-4ED9D8E01841}"/>
    <dgm:cxn modelId="{D2F77A67-E3A2-4A5F-A1FB-C25340C8F14E}" type="presOf" srcId="{62117D75-DC2D-4126-B565-F9861A7973C2}" destId="{155BC6A3-3066-43BD-BFDE-D535F4D702FD}" srcOrd="0" destOrd="0" presId="urn:microsoft.com/office/officeart/2005/8/layout/hierarchy1"/>
    <dgm:cxn modelId="{63332570-E628-432D-B01C-D39144A38972}" type="presOf" srcId="{78B69BEC-7A7D-404A-8B7D-8BE42FAE2136}" destId="{EB26E5C8-FFBF-4F1A-BA67-00C8EF0C0845}" srcOrd="0" destOrd="0" presId="urn:microsoft.com/office/officeart/2005/8/layout/hierarchy1"/>
    <dgm:cxn modelId="{D7FDC455-88F3-4CE7-B6C3-EEBEFC66B554}" srcId="{78B69BEC-7A7D-404A-8B7D-8BE42FAE2136}" destId="{62117D75-DC2D-4126-B565-F9861A7973C2}" srcOrd="2" destOrd="0" parTransId="{986489A5-A05F-496A-A593-664315AE51F7}" sibTransId="{E975C8FF-ECB7-4D0A-82AC-105D65BA0B31}"/>
    <dgm:cxn modelId="{8A469E7B-2034-4600-9319-7206B9F88EE0}" type="presOf" srcId="{203D18A5-8CCD-45EF-B95B-2BBB81C08416}" destId="{B13780DB-5D69-4A33-AF48-5867EBDFEC5B}" srcOrd="0" destOrd="0" presId="urn:microsoft.com/office/officeart/2005/8/layout/hierarchy1"/>
    <dgm:cxn modelId="{3A6C6585-E1BA-4ABE-A181-62EF0E9229B8}" type="presOf" srcId="{3F0274DA-0A62-4013-BDD4-4F8FBDC6EEA7}" destId="{09D46F45-DCEE-48F3-AB4E-9BB12D3FE590}" srcOrd="0" destOrd="0" presId="urn:microsoft.com/office/officeart/2005/8/layout/hierarchy1"/>
    <dgm:cxn modelId="{EE9AD991-BF65-4141-9843-27330602023F}" srcId="{78B69BEC-7A7D-404A-8B7D-8BE42FAE2136}" destId="{203D18A5-8CCD-45EF-B95B-2BBB81C08416}" srcOrd="1" destOrd="0" parTransId="{A5B47321-5D2E-4BE6-9EF8-DECD657916B3}" sibTransId="{2BB55802-8280-4D84-AFCE-43F62CDD6808}"/>
    <dgm:cxn modelId="{A178999A-E716-49C1-894E-53F5CACDF3AD}" srcId="{9B7F679D-D6FB-4003-A035-11BF50821C21}" destId="{78B69BEC-7A7D-404A-8B7D-8BE42FAE2136}" srcOrd="0" destOrd="0" parTransId="{1ECEC1C8-ABF0-49E5-88D5-5A6B96574A89}" sibTransId="{E057D8C5-6141-41A4-B152-5DE3D60EE37D}"/>
    <dgm:cxn modelId="{97186AA9-9537-4567-BD68-379AD6D9BD5C}" type="presOf" srcId="{A5B47321-5D2E-4BE6-9EF8-DECD657916B3}" destId="{03D66B8A-9E66-4983-9B6C-BE899B858E56}" srcOrd="0" destOrd="0" presId="urn:microsoft.com/office/officeart/2005/8/layout/hierarchy1"/>
    <dgm:cxn modelId="{B384EBA9-7830-492C-A763-E42B032D605B}" srcId="{78B69BEC-7A7D-404A-8B7D-8BE42FAE2136}" destId="{7B32088D-FEEB-47DC-9A94-9B43908713A9}" srcOrd="3" destOrd="0" parTransId="{5DE0D80B-43F5-4A9C-80BB-D8A33F8112E1}" sibTransId="{7159B795-D41E-49E2-BABB-17FE022DFA36}"/>
    <dgm:cxn modelId="{9F1052B3-B5C9-4330-B9B9-989F79792492}" type="presOf" srcId="{388369D9-0DA9-4360-8496-66588B175789}" destId="{C1A35C24-F246-46D4-B849-DCA1FFCEAC23}" srcOrd="0" destOrd="0" presId="urn:microsoft.com/office/officeart/2005/8/layout/hierarchy1"/>
    <dgm:cxn modelId="{575F3ECD-3C58-4316-B01E-CEBEDA93A963}" type="presOf" srcId="{5DE0D80B-43F5-4A9C-80BB-D8A33F8112E1}" destId="{26C88BEF-9522-4B48-978B-EB06A68D5474}" srcOrd="0" destOrd="0" presId="urn:microsoft.com/office/officeart/2005/8/layout/hierarchy1"/>
    <dgm:cxn modelId="{B0F396F3-E2D5-4972-B653-23163877F863}" type="presOf" srcId="{986489A5-A05F-496A-A593-664315AE51F7}" destId="{4C417700-854E-401F-BBF7-5623A3AF70FF}" srcOrd="0" destOrd="0" presId="urn:microsoft.com/office/officeart/2005/8/layout/hierarchy1"/>
    <dgm:cxn modelId="{8EE711F9-F80F-40F6-9337-D1B6CC7E23A3}" type="presParOf" srcId="{A5530C95-1C65-4FC1-A4F8-807EE6D03A55}" destId="{32BD5E69-7F7F-48DC-9EDD-ACF541BD92E1}" srcOrd="0" destOrd="0" presId="urn:microsoft.com/office/officeart/2005/8/layout/hierarchy1"/>
    <dgm:cxn modelId="{A28509B5-D472-41EF-BEE6-18242F599C4A}" type="presParOf" srcId="{32BD5E69-7F7F-48DC-9EDD-ACF541BD92E1}" destId="{867AAC6F-042D-40BF-99F9-4C4BA8E052D1}" srcOrd="0" destOrd="0" presId="urn:microsoft.com/office/officeart/2005/8/layout/hierarchy1"/>
    <dgm:cxn modelId="{5E38B209-A169-4519-91EA-76AB7FB6B679}" type="presParOf" srcId="{867AAC6F-042D-40BF-99F9-4C4BA8E052D1}" destId="{AB08ACA8-3AC0-4832-8DDE-C2284A95244E}" srcOrd="0" destOrd="0" presId="urn:microsoft.com/office/officeart/2005/8/layout/hierarchy1"/>
    <dgm:cxn modelId="{284068B0-C603-483C-904D-004D54E6705C}" type="presParOf" srcId="{867AAC6F-042D-40BF-99F9-4C4BA8E052D1}" destId="{EB26E5C8-FFBF-4F1A-BA67-00C8EF0C0845}" srcOrd="1" destOrd="0" presId="urn:microsoft.com/office/officeart/2005/8/layout/hierarchy1"/>
    <dgm:cxn modelId="{88484F9C-D73E-4F91-8BCE-8A0E7DA92344}" type="presParOf" srcId="{32BD5E69-7F7F-48DC-9EDD-ACF541BD92E1}" destId="{A15573D4-8739-45EB-9085-FBC4D7082606}" srcOrd="1" destOrd="0" presId="urn:microsoft.com/office/officeart/2005/8/layout/hierarchy1"/>
    <dgm:cxn modelId="{DF52F88E-5A90-4955-A20A-45329B687BA9}" type="presParOf" srcId="{A15573D4-8739-45EB-9085-FBC4D7082606}" destId="{09D46F45-DCEE-48F3-AB4E-9BB12D3FE590}" srcOrd="0" destOrd="0" presId="urn:microsoft.com/office/officeart/2005/8/layout/hierarchy1"/>
    <dgm:cxn modelId="{57B6D982-D5C7-4D44-B8EB-72B78CB4807C}" type="presParOf" srcId="{A15573D4-8739-45EB-9085-FBC4D7082606}" destId="{BAD5928D-4A93-4E56-A0FF-ED4594B95B67}" srcOrd="1" destOrd="0" presId="urn:microsoft.com/office/officeart/2005/8/layout/hierarchy1"/>
    <dgm:cxn modelId="{9516FB0E-0B80-42D4-B6D4-3C08CFD810EE}" type="presParOf" srcId="{BAD5928D-4A93-4E56-A0FF-ED4594B95B67}" destId="{2B73F082-1759-4BEF-A6DF-78D6D56A5C53}" srcOrd="0" destOrd="0" presId="urn:microsoft.com/office/officeart/2005/8/layout/hierarchy1"/>
    <dgm:cxn modelId="{3486C693-56DC-4262-B4FA-84129679E97F}" type="presParOf" srcId="{2B73F082-1759-4BEF-A6DF-78D6D56A5C53}" destId="{2FDA7D94-61AF-447B-9FD4-71EBA6CDEF1F}" srcOrd="0" destOrd="0" presId="urn:microsoft.com/office/officeart/2005/8/layout/hierarchy1"/>
    <dgm:cxn modelId="{455FF23D-0C5A-48C9-8281-04656AFD7155}" type="presParOf" srcId="{2B73F082-1759-4BEF-A6DF-78D6D56A5C53}" destId="{C1A35C24-F246-46D4-B849-DCA1FFCEAC23}" srcOrd="1" destOrd="0" presId="urn:microsoft.com/office/officeart/2005/8/layout/hierarchy1"/>
    <dgm:cxn modelId="{83D6B166-F60F-4348-9276-7713BD0F0265}" type="presParOf" srcId="{BAD5928D-4A93-4E56-A0FF-ED4594B95B67}" destId="{3238AAC9-7086-456E-9736-9C95F6BC3633}" srcOrd="1" destOrd="0" presId="urn:microsoft.com/office/officeart/2005/8/layout/hierarchy1"/>
    <dgm:cxn modelId="{8B853C44-153B-484B-B04D-827034F4AB4D}" type="presParOf" srcId="{A15573D4-8739-45EB-9085-FBC4D7082606}" destId="{03D66B8A-9E66-4983-9B6C-BE899B858E56}" srcOrd="2" destOrd="0" presId="urn:microsoft.com/office/officeart/2005/8/layout/hierarchy1"/>
    <dgm:cxn modelId="{4D29176F-26AC-4D45-A474-FAFBBF0787EB}" type="presParOf" srcId="{A15573D4-8739-45EB-9085-FBC4D7082606}" destId="{871FCFF5-56E3-4462-8D48-9E60F63E45A4}" srcOrd="3" destOrd="0" presId="urn:microsoft.com/office/officeart/2005/8/layout/hierarchy1"/>
    <dgm:cxn modelId="{4721D2CB-8C1B-451E-92B9-FD60FE683A1F}" type="presParOf" srcId="{871FCFF5-56E3-4462-8D48-9E60F63E45A4}" destId="{BB742B46-97C3-4ECA-BF27-4C9B0EB45F04}" srcOrd="0" destOrd="0" presId="urn:microsoft.com/office/officeart/2005/8/layout/hierarchy1"/>
    <dgm:cxn modelId="{E5A9F48F-3B57-4D0E-89B6-3671F5344B5F}" type="presParOf" srcId="{BB742B46-97C3-4ECA-BF27-4C9B0EB45F04}" destId="{3363A7FE-B29A-4EE1-926D-048784278372}" srcOrd="0" destOrd="0" presId="urn:microsoft.com/office/officeart/2005/8/layout/hierarchy1"/>
    <dgm:cxn modelId="{18E8B11C-C423-4582-A86F-973FD47F4143}" type="presParOf" srcId="{BB742B46-97C3-4ECA-BF27-4C9B0EB45F04}" destId="{B13780DB-5D69-4A33-AF48-5867EBDFEC5B}" srcOrd="1" destOrd="0" presId="urn:microsoft.com/office/officeart/2005/8/layout/hierarchy1"/>
    <dgm:cxn modelId="{F8CFFCEB-7E1D-432A-96AE-62D8035DCE25}" type="presParOf" srcId="{871FCFF5-56E3-4462-8D48-9E60F63E45A4}" destId="{93537A76-24D0-415E-9F66-A1DFBAFD6E9B}" srcOrd="1" destOrd="0" presId="urn:microsoft.com/office/officeart/2005/8/layout/hierarchy1"/>
    <dgm:cxn modelId="{F0C57481-1D54-44B8-BED8-FE8CA15496C9}" type="presParOf" srcId="{A15573D4-8739-45EB-9085-FBC4D7082606}" destId="{4C417700-854E-401F-BBF7-5623A3AF70FF}" srcOrd="4" destOrd="0" presId="urn:microsoft.com/office/officeart/2005/8/layout/hierarchy1"/>
    <dgm:cxn modelId="{A558B1D6-59CF-45EB-8A0D-6E23330C5528}" type="presParOf" srcId="{A15573D4-8739-45EB-9085-FBC4D7082606}" destId="{4FE77F8B-E504-466C-9319-6075B377FB38}" srcOrd="5" destOrd="0" presId="urn:microsoft.com/office/officeart/2005/8/layout/hierarchy1"/>
    <dgm:cxn modelId="{D3BE5296-A84D-47FB-BCD4-A39749F01BDA}" type="presParOf" srcId="{4FE77F8B-E504-466C-9319-6075B377FB38}" destId="{F2A86A53-C521-45DC-AE3A-6BC96BFAE21B}" srcOrd="0" destOrd="0" presId="urn:microsoft.com/office/officeart/2005/8/layout/hierarchy1"/>
    <dgm:cxn modelId="{4FE09E85-B038-4BC6-AEB0-D41E98D2612D}" type="presParOf" srcId="{F2A86A53-C521-45DC-AE3A-6BC96BFAE21B}" destId="{B4ACB8D5-0D09-48E1-B56E-2988C6EC5ECC}" srcOrd="0" destOrd="0" presId="urn:microsoft.com/office/officeart/2005/8/layout/hierarchy1"/>
    <dgm:cxn modelId="{56129C9C-0BC3-4D99-8572-97BD1E17253D}" type="presParOf" srcId="{F2A86A53-C521-45DC-AE3A-6BC96BFAE21B}" destId="{155BC6A3-3066-43BD-BFDE-D535F4D702FD}" srcOrd="1" destOrd="0" presId="urn:microsoft.com/office/officeart/2005/8/layout/hierarchy1"/>
    <dgm:cxn modelId="{9CF81C18-0E8D-462B-9CF0-FDC55C4D364D}" type="presParOf" srcId="{4FE77F8B-E504-466C-9319-6075B377FB38}" destId="{ED44B7A4-B615-43EA-8CCD-77E54D37E95D}" srcOrd="1" destOrd="0" presId="urn:microsoft.com/office/officeart/2005/8/layout/hierarchy1"/>
    <dgm:cxn modelId="{73B0CA97-EC7C-463E-95B9-0FF535783D9D}" type="presParOf" srcId="{A15573D4-8739-45EB-9085-FBC4D7082606}" destId="{26C88BEF-9522-4B48-978B-EB06A68D5474}" srcOrd="6" destOrd="0" presId="urn:microsoft.com/office/officeart/2005/8/layout/hierarchy1"/>
    <dgm:cxn modelId="{CBC28806-A450-4C6B-A60A-FD2FBD73834E}" type="presParOf" srcId="{A15573D4-8739-45EB-9085-FBC4D7082606}" destId="{6880D469-90D2-471C-8CF7-30BDBBCFD6BC}" srcOrd="7" destOrd="0" presId="urn:microsoft.com/office/officeart/2005/8/layout/hierarchy1"/>
    <dgm:cxn modelId="{DDE1D4ED-E232-428C-A980-80B5E24F0E2E}" type="presParOf" srcId="{6880D469-90D2-471C-8CF7-30BDBBCFD6BC}" destId="{020083F1-83C3-4096-8086-D0E4B90EFF1E}" srcOrd="0" destOrd="0" presId="urn:microsoft.com/office/officeart/2005/8/layout/hierarchy1"/>
    <dgm:cxn modelId="{85767DEA-B8DF-49BA-9CDC-A7DB261A49D8}" type="presParOf" srcId="{020083F1-83C3-4096-8086-D0E4B90EFF1E}" destId="{A3BDB9DB-F02B-47E7-A650-84C9CFBC7BDA}" srcOrd="0" destOrd="0" presId="urn:microsoft.com/office/officeart/2005/8/layout/hierarchy1"/>
    <dgm:cxn modelId="{AA7FC264-AAC1-48BA-8C46-65524965FB28}" type="presParOf" srcId="{020083F1-83C3-4096-8086-D0E4B90EFF1E}" destId="{4387C941-04A0-4F2A-B41B-EF3269AF1EAD}" srcOrd="1" destOrd="0" presId="urn:microsoft.com/office/officeart/2005/8/layout/hierarchy1"/>
    <dgm:cxn modelId="{F6DCF9D4-2A31-4B59-B298-CDF5FFCB1A3E}" type="presParOf" srcId="{6880D469-90D2-471C-8CF7-30BDBBCFD6BC}" destId="{FEE4D347-F512-44D8-ACD8-34151D4ECCB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88BEF-9522-4B48-978B-EB06A68D5474}">
      <dsp:nvSpPr>
        <dsp:cNvPr id="0" name=""/>
        <dsp:cNvSpPr/>
      </dsp:nvSpPr>
      <dsp:spPr>
        <a:xfrm>
          <a:off x="4799930" y="1535342"/>
          <a:ext cx="3901058" cy="939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2864"/>
              </a:lnTo>
              <a:lnTo>
                <a:pt x="3901058" y="742864"/>
              </a:lnTo>
              <a:lnTo>
                <a:pt x="3901058" y="9395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417700-854E-401F-BBF7-5623A3AF70FF}">
      <dsp:nvSpPr>
        <dsp:cNvPr id="0" name=""/>
        <dsp:cNvSpPr/>
      </dsp:nvSpPr>
      <dsp:spPr>
        <a:xfrm>
          <a:off x="4799930" y="1535342"/>
          <a:ext cx="1305873" cy="939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2864"/>
              </a:lnTo>
              <a:lnTo>
                <a:pt x="1305873" y="742864"/>
              </a:lnTo>
              <a:lnTo>
                <a:pt x="1305873" y="9395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D66B8A-9E66-4983-9B6C-BE899B858E56}">
      <dsp:nvSpPr>
        <dsp:cNvPr id="0" name=""/>
        <dsp:cNvSpPr/>
      </dsp:nvSpPr>
      <dsp:spPr>
        <a:xfrm>
          <a:off x="3491976" y="1535342"/>
          <a:ext cx="1307954" cy="939568"/>
        </a:xfrm>
        <a:custGeom>
          <a:avLst/>
          <a:gdLst/>
          <a:ahLst/>
          <a:cxnLst/>
          <a:rect l="0" t="0" r="0" b="0"/>
          <a:pathLst>
            <a:path>
              <a:moveTo>
                <a:pt x="1307954" y="0"/>
              </a:moveTo>
              <a:lnTo>
                <a:pt x="1307954" y="742864"/>
              </a:lnTo>
              <a:lnTo>
                <a:pt x="0" y="742864"/>
              </a:lnTo>
              <a:lnTo>
                <a:pt x="0" y="9395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D46F45-DCEE-48F3-AB4E-9BB12D3FE590}">
      <dsp:nvSpPr>
        <dsp:cNvPr id="0" name=""/>
        <dsp:cNvSpPr/>
      </dsp:nvSpPr>
      <dsp:spPr>
        <a:xfrm>
          <a:off x="825740" y="1535342"/>
          <a:ext cx="3974190" cy="939568"/>
        </a:xfrm>
        <a:custGeom>
          <a:avLst/>
          <a:gdLst/>
          <a:ahLst/>
          <a:cxnLst/>
          <a:rect l="0" t="0" r="0" b="0"/>
          <a:pathLst>
            <a:path>
              <a:moveTo>
                <a:pt x="3974190" y="0"/>
              </a:moveTo>
              <a:lnTo>
                <a:pt x="3974190" y="742864"/>
              </a:lnTo>
              <a:lnTo>
                <a:pt x="0" y="742864"/>
              </a:lnTo>
              <a:lnTo>
                <a:pt x="0" y="9395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08ACA8-3AC0-4832-8DDE-C2284A95244E}">
      <dsp:nvSpPr>
        <dsp:cNvPr id="0" name=""/>
        <dsp:cNvSpPr/>
      </dsp:nvSpPr>
      <dsp:spPr>
        <a:xfrm>
          <a:off x="3738264" y="187025"/>
          <a:ext cx="2123333" cy="13483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26E5C8-FFBF-4F1A-BA67-00C8EF0C0845}">
      <dsp:nvSpPr>
        <dsp:cNvPr id="0" name=""/>
        <dsp:cNvSpPr/>
      </dsp:nvSpPr>
      <dsp:spPr>
        <a:xfrm>
          <a:off x="3974190" y="411155"/>
          <a:ext cx="2123333" cy="13483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Виды аукционов</a:t>
          </a:r>
          <a:endParaRPr lang="en-US" sz="2000" kern="1200" dirty="0"/>
        </a:p>
      </dsp:txBody>
      <dsp:txXfrm>
        <a:off x="4013681" y="450646"/>
        <a:ext cx="2044351" cy="1269334"/>
      </dsp:txXfrm>
    </dsp:sp>
    <dsp:sp modelId="{2FDA7D94-61AF-447B-9FD4-71EBA6CDEF1F}">
      <dsp:nvSpPr>
        <dsp:cNvPr id="0" name=""/>
        <dsp:cNvSpPr/>
      </dsp:nvSpPr>
      <dsp:spPr>
        <a:xfrm>
          <a:off x="-235925" y="2474910"/>
          <a:ext cx="2123333" cy="13483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A35C24-F246-46D4-B849-DCA1FFCEAC23}">
      <dsp:nvSpPr>
        <dsp:cNvPr id="0" name=""/>
        <dsp:cNvSpPr/>
      </dsp:nvSpPr>
      <dsp:spPr>
        <a:xfrm>
          <a:off x="0" y="2699039"/>
          <a:ext cx="2123333" cy="13483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Английский аукцион</a:t>
          </a:r>
          <a:endParaRPr lang="en-US" sz="2000" kern="1200" dirty="0"/>
        </a:p>
      </dsp:txBody>
      <dsp:txXfrm>
        <a:off x="39491" y="2738530"/>
        <a:ext cx="2044351" cy="1269334"/>
      </dsp:txXfrm>
    </dsp:sp>
    <dsp:sp modelId="{3363A7FE-B29A-4EE1-926D-048784278372}">
      <dsp:nvSpPr>
        <dsp:cNvPr id="0" name=""/>
        <dsp:cNvSpPr/>
      </dsp:nvSpPr>
      <dsp:spPr>
        <a:xfrm>
          <a:off x="2430309" y="2474910"/>
          <a:ext cx="2123333" cy="13483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780DB-5D69-4A33-AF48-5867EBDFEC5B}">
      <dsp:nvSpPr>
        <dsp:cNvPr id="0" name=""/>
        <dsp:cNvSpPr/>
      </dsp:nvSpPr>
      <dsp:spPr>
        <a:xfrm>
          <a:off x="2666235" y="2699039"/>
          <a:ext cx="2123333" cy="13483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Голландский</a:t>
          </a:r>
          <a:r>
            <a:rPr lang="ru-RU" sz="2000" kern="1200" baseline="0" dirty="0"/>
            <a:t> аукцион</a:t>
          </a:r>
          <a:endParaRPr lang="en-US" sz="2000" kern="1200" dirty="0"/>
        </a:p>
      </dsp:txBody>
      <dsp:txXfrm>
        <a:off x="2705726" y="2738530"/>
        <a:ext cx="2044351" cy="1269334"/>
      </dsp:txXfrm>
    </dsp:sp>
    <dsp:sp modelId="{B4ACB8D5-0D09-48E1-B56E-2988C6EC5ECC}">
      <dsp:nvSpPr>
        <dsp:cNvPr id="0" name=""/>
        <dsp:cNvSpPr/>
      </dsp:nvSpPr>
      <dsp:spPr>
        <a:xfrm>
          <a:off x="5044137" y="2474910"/>
          <a:ext cx="2123333" cy="13483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BC6A3-3066-43BD-BFDE-D535F4D702FD}">
      <dsp:nvSpPr>
        <dsp:cNvPr id="0" name=""/>
        <dsp:cNvSpPr/>
      </dsp:nvSpPr>
      <dsp:spPr>
        <a:xfrm>
          <a:off x="5280063" y="2699039"/>
          <a:ext cx="2123333" cy="13483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Закрытый</a:t>
          </a:r>
          <a:r>
            <a:rPr lang="ru-RU" sz="2000" kern="1200" baseline="0" dirty="0"/>
            <a:t> аукцион первой цены</a:t>
          </a:r>
          <a:endParaRPr lang="en-US" sz="2000" kern="1200" dirty="0"/>
        </a:p>
      </dsp:txBody>
      <dsp:txXfrm>
        <a:off x="5319554" y="2738530"/>
        <a:ext cx="2044351" cy="1269334"/>
      </dsp:txXfrm>
    </dsp:sp>
    <dsp:sp modelId="{A3BDB9DB-F02B-47E7-A650-84C9CFBC7BDA}">
      <dsp:nvSpPr>
        <dsp:cNvPr id="0" name=""/>
        <dsp:cNvSpPr/>
      </dsp:nvSpPr>
      <dsp:spPr>
        <a:xfrm>
          <a:off x="7639323" y="2474910"/>
          <a:ext cx="2123333" cy="13483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7C941-04A0-4F2A-B41B-EF3269AF1EAD}">
      <dsp:nvSpPr>
        <dsp:cNvPr id="0" name=""/>
        <dsp:cNvSpPr/>
      </dsp:nvSpPr>
      <dsp:spPr>
        <a:xfrm>
          <a:off x="7875249" y="2699039"/>
          <a:ext cx="2123333" cy="13483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Аукцион </a:t>
          </a:r>
          <a:r>
            <a:rPr lang="ru-RU" sz="2000" kern="1200" dirty="0" err="1"/>
            <a:t>Викри</a:t>
          </a:r>
          <a:endParaRPr lang="en-US" sz="2000" kern="1200" dirty="0"/>
        </a:p>
      </dsp:txBody>
      <dsp:txXfrm>
        <a:off x="7914740" y="2738530"/>
        <a:ext cx="2044351" cy="1269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2E20C-4C42-4E4D-A435-ED9C1580A3F4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3D995-BB4F-4AE5-8B11-8A9E490B9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18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ABDE-4DCE-4903-8AEC-032F0903B394}" type="datetime1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531B-8399-43B3-88D8-B4CA9CDDB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4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017C-A803-488B-88E5-FE9F46262CFE}" type="datetime1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531B-8399-43B3-88D8-B4CA9CDDB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09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98CD-59E8-4B09-936D-D38B349B926E}" type="datetime1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531B-8399-43B3-88D8-B4CA9CDDB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2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BA06-043E-4D04-8E82-7105B24686DB}" type="datetime1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531B-8399-43B3-88D8-B4CA9CDDB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80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7122-F6CE-47DD-9473-DE77CF0235BE}" type="datetime1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531B-8399-43B3-88D8-B4CA9CDDB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97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2152-04F9-4385-8AB7-F700D468B4AB}" type="datetime1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531B-8399-43B3-88D8-B4CA9CDDB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10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575BB-4C33-4CDF-A8EB-8268FBE11F74}" type="datetime1">
              <a:rPr lang="en-US" smtClean="0"/>
              <a:t>6/15/2022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531B-8399-43B3-88D8-B4CA9CDDB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79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0293-9D88-4CC0-9948-65F5691DF361}" type="datetime1">
              <a:rPr lang="en-US" smtClean="0"/>
              <a:t>6/15/2022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531B-8399-43B3-88D8-B4CA9CDDB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25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5C699-1D01-49DF-8472-C995AF636D04}" type="datetime1">
              <a:rPr lang="en-US" smtClean="0"/>
              <a:t>6/15/2022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531B-8399-43B3-88D8-B4CA9CDDB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9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B623E-2073-4ABF-8821-47F8E06F72E2}" type="datetime1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531B-8399-43B3-88D8-B4CA9CDDB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70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8B8B6-6D1A-44AF-BDD8-73D3A169060A}" type="datetime1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531B-8399-43B3-88D8-B4CA9CDDB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23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EABE7-BD9A-49F1-8F59-013043C7F9CE}" type="datetime1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6531B-8399-43B3-88D8-B4CA9CDDB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8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585296B-124D-4172-8604-94DA45CA6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7350" y="1990267"/>
            <a:ext cx="10285845" cy="1655762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«</a:t>
            </a:r>
            <a:r>
              <a:rPr lang="ru-RU" sz="2800" b="0" i="0" dirty="0">
                <a:solidFill>
                  <a:srgbClr val="000000"/>
                </a:solidFill>
                <a:effectLst/>
              </a:rPr>
              <a:t>Разработка математического, алгоритмического и программного обеспечения для</a:t>
            </a:r>
            <a:br>
              <a:rPr lang="ru-RU" sz="2800" b="0" i="0" dirty="0">
                <a:solidFill>
                  <a:srgbClr val="000000"/>
                </a:solidFill>
                <a:effectLst/>
              </a:rPr>
            </a:br>
            <a:r>
              <a:rPr lang="ru-RU" sz="2800" b="0" i="0" dirty="0">
                <a:solidFill>
                  <a:srgbClr val="000000"/>
                </a:solidFill>
                <a:effectLst/>
              </a:rPr>
              <a:t>моделирования аукционов радиочастот на территории РФ</a:t>
            </a:r>
            <a:r>
              <a:rPr lang="ru-RU" sz="280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»</a:t>
            </a:r>
            <a:endParaRPr lang="en-US" dirty="0"/>
          </a:p>
        </p:txBody>
      </p:sp>
      <p:pic>
        <p:nvPicPr>
          <p:cNvPr id="5122" name="Picture 2" descr="СТИ НИТУ &amp;quot;МИСиС&amp;quot;">
            <a:extLst>
              <a:ext uri="{FF2B5EF4-FFF2-40B4-BE49-F238E27FC236}">
                <a16:creationId xmlns:a16="http://schemas.microsoft.com/office/drawing/2014/main" id="{D1E22C3B-EE41-45AE-9CB1-BBA247391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950" y="152400"/>
            <a:ext cx="1339150" cy="133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9B3BF165-9A5E-4EC8-801E-3B30987C7A76}"/>
              </a:ext>
            </a:extLst>
          </p:cNvPr>
          <p:cNvSpPr txBox="1">
            <a:spLocks/>
          </p:cNvSpPr>
          <p:nvPr/>
        </p:nvSpPr>
        <p:spPr>
          <a:xfrm>
            <a:off x="5336886" y="4338709"/>
            <a:ext cx="6606309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Студент: Петкин Д. В., БПМ-18-1</a:t>
            </a:r>
          </a:p>
          <a:p>
            <a:pPr algn="l"/>
            <a:r>
              <a:rPr lang="ru-RU" dirty="0"/>
              <a:t>Руководитель: ст. преподаватель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Пышняк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М.О.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/>
            <a:r>
              <a:rPr lang="ru-RU" dirty="0"/>
              <a:t>01.03.04 Прикладная Математика</a:t>
            </a:r>
          </a:p>
          <a:p>
            <a:pPr algn="l"/>
            <a:r>
              <a:rPr lang="ru-RU" dirty="0"/>
              <a:t>Дата защиты:</a:t>
            </a:r>
            <a:r>
              <a:rPr lang="en-US" dirty="0"/>
              <a:t> 15.06.2022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FF467-0CE4-4807-9F2C-8C08F3C5A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52400"/>
            <a:ext cx="1333500" cy="1339150"/>
          </a:xfrm>
          <a:prstGeom prst="rect">
            <a:avLst/>
          </a:prstGeom>
        </p:spPr>
      </p:pic>
      <p:sp>
        <p:nvSpPr>
          <p:cNvPr id="7" name="Google Shape;151;p33">
            <a:extLst>
              <a:ext uri="{FF2B5EF4-FFF2-40B4-BE49-F238E27FC236}">
                <a16:creationId xmlns:a16="http://schemas.microsoft.com/office/drawing/2014/main" id="{720BE910-14A4-BB92-4653-3FC6AB67C350}"/>
              </a:ext>
            </a:extLst>
          </p:cNvPr>
          <p:cNvSpPr txBox="1">
            <a:spLocks noGrp="1"/>
          </p:cNvSpPr>
          <p:nvPr/>
        </p:nvSpPr>
        <p:spPr>
          <a:xfrm>
            <a:off x="3775627" y="1169979"/>
            <a:ext cx="6460573" cy="51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Exo 2"/>
              <a:buNone/>
              <a:defRPr sz="4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b="0" dirty="0">
                <a:solidFill>
                  <a:schemeClr val="tx1"/>
                </a:solidFill>
              </a:rPr>
              <a:t>Выпускная квалификационная работа на тему</a:t>
            </a:r>
            <a:r>
              <a:rPr lang="en-US" sz="2400" b="0" dirty="0">
                <a:solidFill>
                  <a:schemeClr val="tx1"/>
                </a:solidFill>
              </a:rPr>
              <a:t>:</a:t>
            </a:r>
            <a:endParaRPr sz="2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931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04037-F661-4463-A179-AB945A55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5803" y="6124083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126531B-8399-43B3-88D8-B4CA9CDDBC1C}" type="slidenum">
              <a:rPr lang="en-US" smtClean="0"/>
              <a:pPr defTabSz="914400"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49AF3B-1507-45A3-ACA6-49A8F1EFF047}"/>
              </a:ext>
            </a:extLst>
          </p:cNvPr>
          <p:cNvSpPr txBox="1">
            <a:spLocks/>
          </p:cNvSpPr>
          <p:nvPr/>
        </p:nvSpPr>
        <p:spPr>
          <a:xfrm>
            <a:off x="977900" y="136525"/>
            <a:ext cx="10515600" cy="137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DE3F96E-4023-49A5-877C-EF4A22FF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1" y="185737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/>
              <a:t>Пример исходных данных для моделирования</a:t>
            </a:r>
            <a:endParaRPr lang="en-US" sz="3600" dirty="0"/>
          </a:p>
        </p:txBody>
      </p:sp>
      <p:sp>
        <p:nvSpPr>
          <p:cNvPr id="35" name="Slide Number Placeholder 11">
            <a:extLst>
              <a:ext uri="{FF2B5EF4-FFF2-40B4-BE49-F238E27FC236}">
                <a16:creationId xmlns:a16="http://schemas.microsoft.com/office/drawing/2014/main" id="{C4A58CBA-6D46-42A4-8266-5E670157967B}"/>
              </a:ext>
            </a:extLst>
          </p:cNvPr>
          <p:cNvSpPr txBox="1">
            <a:spLocks/>
          </p:cNvSpPr>
          <p:nvPr/>
        </p:nvSpPr>
        <p:spPr>
          <a:xfrm>
            <a:off x="8955803" y="61240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26531B-8399-43B3-88D8-B4CA9CDDBC1C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BE96ED-C6FA-4E33-7BF8-CD56A996E1FF}"/>
                  </a:ext>
                </a:extLst>
              </p:cNvPr>
              <p:cNvSpPr txBox="1"/>
              <p:nvPr/>
            </p:nvSpPr>
            <p:spPr>
              <a:xfrm>
                <a:off x="1066784" y="2094292"/>
                <a:ext cx="790733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effectLst/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ru-RU" sz="2000" b="0" i="1" dirty="0" smtClean="0">
                        <a:effectLst/>
                        <a:latin typeface="Cambria Math" panose="02040503050406030204" pitchFamily="18" charset="0"/>
                      </a:rPr>
                      <m:t>_</m:t>
                    </m:r>
                    <m:r>
                      <a:rPr lang="ru-RU" sz="2000" b="0" i="1" dirty="0" smtClean="0">
                        <a:effectLst/>
                        <a:latin typeface="Cambria Math" panose="02040503050406030204" pitchFamily="18" charset="0"/>
                      </a:rPr>
                      <m:t>𝑡𝑦𝑝𝑒</m:t>
                    </m:r>
                    <m:r>
                      <a:rPr lang="ru-RU" sz="2000" b="0" i="1" dirty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b="0" i="0" dirty="0">
                    <a:effectLst/>
                  </a:rPr>
                  <a:t>- показатели </a:t>
                </a:r>
                <a:r>
                  <a:rPr lang="ru-RU" sz="2000" dirty="0"/>
                  <a:t>для</a:t>
                </a:r>
                <a:r>
                  <a:rPr lang="ru-RU" sz="2000" b="0" i="0" dirty="0">
                    <a:effectLst/>
                  </a:rPr>
                  <a:t> анализа</a:t>
                </a:r>
                <a:br>
                  <a:rPr lang="ru-RU" sz="2000" b="0" i="0" dirty="0">
                    <a:effectLst/>
                  </a:rPr>
                </a:br>
                <a14:m>
                  <m:oMath xmlns:m="http://schemas.openxmlformats.org/officeDocument/2006/math">
                    <m:r>
                      <a:rPr lang="ru-RU" sz="2000" b="0" i="1" dirty="0" smtClean="0">
                        <a:effectLst/>
                        <a:latin typeface="Cambria Math" panose="02040503050406030204" pitchFamily="18" charset="0"/>
                      </a:rPr>
                      <m:t>𝑎𝑔𝑒𝑛𝑡</m:t>
                    </m:r>
                    <m:r>
                      <a:rPr lang="ru-RU" sz="2000" b="0" i="1" dirty="0" err="1">
                        <a:effectLst/>
                        <a:latin typeface="Cambria Math" panose="02040503050406030204" pitchFamily="18" charset="0"/>
                      </a:rPr>
                      <m:t>_</m:t>
                    </m:r>
                    <m:r>
                      <a:rPr lang="ru-RU" sz="2000" b="0" i="1" dirty="0" err="1">
                        <a:effectLst/>
                        <a:latin typeface="Cambria Math" panose="02040503050406030204" pitchFamily="18" charset="0"/>
                      </a:rPr>
                      <m:t>𝑡𝑦𝑝𝑒</m:t>
                    </m:r>
                    <m:r>
                      <a:rPr lang="ru-RU" sz="2000" b="0" i="1" dirty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/>
                  <a:t>- для какого агента проводится анализ</a:t>
                </a:r>
                <a:br>
                  <a:rPr lang="ru-RU" sz="2000" dirty="0"/>
                </a:br>
                <a14:m>
                  <m:oMath xmlns:m="http://schemas.openxmlformats.org/officeDocument/2006/math">
                    <m:r>
                      <a:rPr lang="ru-RU" sz="2000" b="0" i="1" dirty="0" smtClean="0">
                        <a:effectLst/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ru-RU" sz="2000" b="0" i="1" dirty="0" err="1">
                        <a:effectLst/>
                        <a:latin typeface="Cambria Math" panose="02040503050406030204" pitchFamily="18" charset="0"/>
                      </a:rPr>
                      <m:t>_</m:t>
                    </m:r>
                    <m:r>
                      <a:rPr lang="ru-RU" sz="2000" b="0" i="1" dirty="0" err="1">
                        <a:effectLst/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ru-RU" sz="2000" b="0" i="1" dirty="0" err="1">
                        <a:effectLst/>
                        <a:latin typeface="Cambria Math" panose="02040503050406030204" pitchFamily="18" charset="0"/>
                      </a:rPr>
                      <m:t>_</m:t>
                    </m:r>
                    <m:r>
                      <a:rPr lang="ru-RU" sz="2000" b="0" i="1" dirty="0" err="1">
                        <a:effectLst/>
                        <a:latin typeface="Cambria Math" panose="02040503050406030204" pitchFamily="18" charset="0"/>
                      </a:rPr>
                      <m:t>𝑟𝑜𝑢𝑛𝑑𝑠</m:t>
                    </m:r>
                    <m:r>
                      <a:rPr lang="ru-RU" sz="2000" b="0" i="1" dirty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b="0" i="0" dirty="0">
                    <a:effectLst/>
                  </a:rPr>
                  <a:t>– количество симуляций.</a:t>
                </a:r>
                <a:endParaRPr lang="ru-RU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BE96ED-C6FA-4E33-7BF8-CD56A996E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84" y="2094292"/>
                <a:ext cx="7907339" cy="1015663"/>
              </a:xfrm>
              <a:prstGeom prst="rect">
                <a:avLst/>
              </a:prstGeom>
              <a:blipFill>
                <a:blip r:embed="rId2"/>
                <a:stretch>
                  <a:fillRect l="-231" t="-3614" b="-10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7410E9-2746-39C4-71D8-4B198B8F72A3}"/>
                  </a:ext>
                </a:extLst>
              </p:cNvPr>
              <p:cNvSpPr txBox="1"/>
              <p:nvPr/>
            </p:nvSpPr>
            <p:spPr>
              <a:xfrm>
                <a:off x="5202111" y="3404905"/>
                <a:ext cx="7907339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𝑏𝑖𝑑𝑑𝑒𝑟𝑠</m:t>
                    </m:r>
                  </m:oMath>
                </a14:m>
                <a:r>
                  <a:rPr lang="ru-RU" sz="2000" b="0" i="0" dirty="0">
                    <a:effectLst/>
                  </a:rPr>
                  <a:t> – количество участников</a:t>
                </a:r>
                <a:br>
                  <a:rPr lang="ru-RU" sz="2000" b="0" i="0" dirty="0">
                    <a:effectLst/>
                  </a:rPr>
                </a:b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𝑎𝑢𝑐𝑡𝑖𝑜𝑛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𝑡𝑦𝑝𝑒𝑠</m:t>
                    </m:r>
                  </m:oMath>
                </a14:m>
                <a:r>
                  <a:rPr lang="ru-RU" sz="2000" dirty="0"/>
                  <a:t> – сравниваемые виды аукционов</a:t>
                </a:r>
                <a:br>
                  <a:rPr lang="ru-RU" sz="2000" dirty="0"/>
                </a:b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𝑟𝑒𝑠𝑒𝑟𝑣𝑒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𝑝𝑟𝑖𝑐𝑒</m:t>
                    </m:r>
                  </m:oMath>
                </a14:m>
                <a:r>
                  <a:rPr lang="ru-RU" sz="2000" b="0" i="0" dirty="0">
                    <a:effectLst/>
                  </a:rPr>
                  <a:t> – резервная цена.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𝑎𝑢𝑐𝑡𝑖𝑜𝑛𝑒𝑒𝑟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𝑡𝑦𝑝𝑒</m:t>
                    </m:r>
                  </m:oMath>
                </a14:m>
                <a:r>
                  <a:rPr lang="ru-RU" sz="2000" b="0" i="0" dirty="0">
                    <a:effectLst/>
                  </a:rPr>
                  <a:t> – типы  участников аукциона</a:t>
                </a:r>
                <a:endParaRPr lang="ru-RU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7410E9-2746-39C4-71D8-4B198B8F7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11" y="3404905"/>
                <a:ext cx="7907339" cy="1323439"/>
              </a:xfrm>
              <a:prstGeom prst="rect">
                <a:avLst/>
              </a:prstGeom>
              <a:blipFill>
                <a:blip r:embed="rId3"/>
                <a:stretch>
                  <a:fillRect t="-2765" b="-7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E7A3C0-C042-3ECD-40B1-3F9037DC8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264" y="2174333"/>
            <a:ext cx="3081139" cy="88757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9458E3D-886F-5E1D-78F9-E7781E2F2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201" y="3611963"/>
            <a:ext cx="3473251" cy="10091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C152C61-BE0E-5800-8BA0-F8C2712AF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134" y="5071345"/>
            <a:ext cx="2590800" cy="8763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2AF187A-E467-2869-2429-2C0F132F27E9}"/>
              </a:ext>
            </a:extLst>
          </p:cNvPr>
          <p:cNvSpPr txBox="1"/>
          <p:nvPr/>
        </p:nvSpPr>
        <p:spPr>
          <a:xfrm>
            <a:off x="789692" y="4994978"/>
            <a:ext cx="79073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Показывают сколько в процентном соотношении</a:t>
            </a:r>
            <a:br>
              <a:rPr lang="ru-RU" sz="2000" dirty="0"/>
            </a:br>
            <a:r>
              <a:rPr lang="ru-RU" sz="2000" dirty="0"/>
              <a:t> участников того или иного типа от общего их </a:t>
            </a:r>
            <a:br>
              <a:rPr lang="ru-RU" sz="2000" dirty="0"/>
            </a:br>
            <a:r>
              <a:rPr lang="ru-RU" sz="2000" dirty="0"/>
              <a:t>количества</a:t>
            </a:r>
          </a:p>
        </p:txBody>
      </p:sp>
    </p:spTree>
    <p:extLst>
      <p:ext uri="{BB962C8B-B14F-4D97-AF65-F5344CB8AC3E}">
        <p14:creationId xmlns:p14="http://schemas.microsoft.com/office/powerpoint/2010/main" val="3392874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04037-F661-4463-A179-AB945A55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5803" y="6124083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126531B-8399-43B3-88D8-B4CA9CDDBC1C}" type="slidenum">
              <a:rPr lang="en-US" smtClean="0"/>
              <a:pPr defTabSz="914400"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49AF3B-1507-45A3-ACA6-49A8F1EFF047}"/>
              </a:ext>
            </a:extLst>
          </p:cNvPr>
          <p:cNvSpPr txBox="1">
            <a:spLocks/>
          </p:cNvSpPr>
          <p:nvPr/>
        </p:nvSpPr>
        <p:spPr>
          <a:xfrm>
            <a:off x="977900" y="136525"/>
            <a:ext cx="10515600" cy="137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DE3F96E-4023-49A5-877C-EF4A22FF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1" y="185737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/>
              <a:t>Результат моделирования</a:t>
            </a:r>
            <a:endParaRPr lang="en-US" sz="3600" dirty="0"/>
          </a:p>
        </p:txBody>
      </p:sp>
      <p:sp>
        <p:nvSpPr>
          <p:cNvPr id="35" name="Slide Number Placeholder 11">
            <a:extLst>
              <a:ext uri="{FF2B5EF4-FFF2-40B4-BE49-F238E27FC236}">
                <a16:creationId xmlns:a16="http://schemas.microsoft.com/office/drawing/2014/main" id="{C4A58CBA-6D46-42A4-8266-5E670157967B}"/>
              </a:ext>
            </a:extLst>
          </p:cNvPr>
          <p:cNvSpPr txBox="1">
            <a:spLocks/>
          </p:cNvSpPr>
          <p:nvPr/>
        </p:nvSpPr>
        <p:spPr>
          <a:xfrm>
            <a:off x="8955803" y="61240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26531B-8399-43B3-88D8-B4CA9CDDBC1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30572E-FCB6-BD74-B892-F5CEEB2F31AE}"/>
              </a:ext>
            </a:extLst>
          </p:cNvPr>
          <p:cNvSpPr txBox="1"/>
          <p:nvPr/>
        </p:nvSpPr>
        <p:spPr>
          <a:xfrm>
            <a:off x="977595" y="1395631"/>
            <a:ext cx="8942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Одним из результатов моделирования служит </a:t>
            </a:r>
            <a:r>
              <a:rPr lang="en-US" dirty="0"/>
              <a:t>csv</a:t>
            </a:r>
            <a:r>
              <a:rPr lang="ru-RU" dirty="0"/>
              <a:t> таблица с полученными данными после моделировании выбранных типов аукциона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43A2B9-7BBB-EE03-6393-974DFD84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40" y="2212745"/>
            <a:ext cx="11699613" cy="439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60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49AF3B-1507-45A3-ACA6-49A8F1EFF047}"/>
              </a:ext>
            </a:extLst>
          </p:cNvPr>
          <p:cNvSpPr txBox="1">
            <a:spLocks/>
          </p:cNvSpPr>
          <p:nvPr/>
        </p:nvSpPr>
        <p:spPr>
          <a:xfrm>
            <a:off x="977900" y="136525"/>
            <a:ext cx="10515600" cy="137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DE3F96E-4023-49A5-877C-EF4A22FF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1" y="185737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/>
              <a:t>Результат моделирования</a:t>
            </a:r>
            <a:endParaRPr lang="en-US" sz="3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30572E-FCB6-BD74-B892-F5CEEB2F31AE}"/>
              </a:ext>
            </a:extLst>
          </p:cNvPr>
          <p:cNvSpPr txBox="1"/>
          <p:nvPr/>
        </p:nvSpPr>
        <p:spPr>
          <a:xfrm>
            <a:off x="977289" y="1295400"/>
            <a:ext cx="10060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Также результатом являются столбчатая диаграмма, диаграмма размаха (</a:t>
            </a:r>
            <a:r>
              <a:rPr lang="ru-RU" dirty="0" err="1"/>
              <a:t>box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whiskers</a:t>
            </a:r>
            <a:r>
              <a:rPr lang="ru-RU" dirty="0"/>
              <a:t> </a:t>
            </a:r>
            <a:r>
              <a:rPr lang="ru-RU" dirty="0" err="1"/>
              <a:t>chart</a:t>
            </a:r>
            <a:r>
              <a:rPr lang="ru-RU" dirty="0"/>
              <a:t>), и анализ дисперсии </a:t>
            </a:r>
            <a:r>
              <a:rPr lang="en-US" dirty="0"/>
              <a:t>ANOVA </a:t>
            </a:r>
            <a:r>
              <a:rPr lang="ru-RU" dirty="0"/>
              <a:t>для указанного показателя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8EEB5C4-DE04-1875-DC1E-88C4E55C1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98" y="2223545"/>
            <a:ext cx="6227447" cy="298144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E3364F2-08A3-A882-52FC-695C0F6D7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56" y="2223545"/>
            <a:ext cx="5286375" cy="319059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FBEDF3-DFCD-F4F8-F0BF-0876138C2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521" y="5515710"/>
            <a:ext cx="5996494" cy="8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86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49AF3B-1507-45A3-ACA6-49A8F1EFF047}"/>
              </a:ext>
            </a:extLst>
          </p:cNvPr>
          <p:cNvSpPr txBox="1">
            <a:spLocks/>
          </p:cNvSpPr>
          <p:nvPr/>
        </p:nvSpPr>
        <p:spPr>
          <a:xfrm>
            <a:off x="977900" y="136525"/>
            <a:ext cx="10515600" cy="137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DE3F96E-4023-49A5-877C-EF4A22FF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17309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/>
              <a:t>Итог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6E0C32-1F50-7C96-9C06-C5C52D429F24}"/>
              </a:ext>
            </a:extLst>
          </p:cNvPr>
          <p:cNvSpPr txBox="1"/>
          <p:nvPr/>
        </p:nvSpPr>
        <p:spPr>
          <a:xfrm>
            <a:off x="804430" y="2613392"/>
            <a:ext cx="47829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В результате моделирования аукциона для 10 участников с резервной ценой 90</a:t>
            </a:r>
            <a:r>
              <a:rPr lang="en-US" sz="2000" dirty="0"/>
              <a:t>0</a:t>
            </a:r>
            <a:r>
              <a:rPr lang="ru-RU" sz="2000" dirty="0"/>
              <a:t> млн, самым прибыльным с точки зрения аукциониста является комбинированный голландский и закрытый аукцион первой цены, таким образом, данный формат является наилучшим с точки зрения доходности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FF49DCC-6521-0E6A-AC8D-720AA02E9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555" y="2390324"/>
            <a:ext cx="4946015" cy="3345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728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04037-F661-4463-A179-AB945A55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5803" y="6124083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126531B-8399-43B3-88D8-B4CA9CDDBC1C}" type="slidenum">
              <a:rPr lang="en-US" smtClean="0"/>
              <a:pPr defTabSz="914400"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49AF3B-1507-45A3-ACA6-49A8F1EFF047}"/>
              </a:ext>
            </a:extLst>
          </p:cNvPr>
          <p:cNvSpPr txBox="1">
            <a:spLocks/>
          </p:cNvSpPr>
          <p:nvPr/>
        </p:nvSpPr>
        <p:spPr>
          <a:xfrm>
            <a:off x="977900" y="136525"/>
            <a:ext cx="10515600" cy="137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DE3F96E-4023-49A5-877C-EF4A22FF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1" y="185737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/>
              <a:t>Заключение</a:t>
            </a:r>
            <a:endParaRPr lang="en-US" sz="3600" dirty="0"/>
          </a:p>
        </p:txBody>
      </p:sp>
      <p:sp>
        <p:nvSpPr>
          <p:cNvPr id="35" name="Slide Number Placeholder 11">
            <a:extLst>
              <a:ext uri="{FF2B5EF4-FFF2-40B4-BE49-F238E27FC236}">
                <a16:creationId xmlns:a16="http://schemas.microsoft.com/office/drawing/2014/main" id="{C4A58CBA-6D46-42A4-8266-5E670157967B}"/>
              </a:ext>
            </a:extLst>
          </p:cNvPr>
          <p:cNvSpPr txBox="1">
            <a:spLocks/>
          </p:cNvSpPr>
          <p:nvPr/>
        </p:nvSpPr>
        <p:spPr>
          <a:xfrm>
            <a:off x="8955803" y="61240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26531B-8399-43B3-88D8-B4CA9CDDBC1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88AC0F-6652-46CF-9BD4-B0DEFF0B6179}"/>
              </a:ext>
            </a:extLst>
          </p:cNvPr>
          <p:cNvSpPr txBox="1"/>
          <p:nvPr/>
        </p:nvSpPr>
        <p:spPr>
          <a:xfrm>
            <a:off x="1883664" y="1318988"/>
            <a:ext cx="9834880" cy="4927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ru-RU" sz="1800" b="1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данной работе были решены следующие задачи:</a:t>
            </a:r>
          </a:p>
          <a:p>
            <a:pPr marL="432000" lvl="1" algn="just">
              <a:lnSpc>
                <a:spcPct val="200000"/>
              </a:lnSpc>
            </a:pP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проведен анализ видов аукционов;</a:t>
            </a:r>
            <a:endParaRPr lang="ru-RU" sz="16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2000" lvl="1" algn="just">
              <a:lnSpc>
                <a:spcPct val="200000"/>
              </a:lnSpc>
            </a:pP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изучены типы математических моделей аукционов;</a:t>
            </a:r>
            <a:endParaRPr lang="ru-RU" sz="16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2000" lvl="1" algn="just">
              <a:lnSpc>
                <a:spcPct val="200000"/>
              </a:lnSpc>
            </a:pP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сформулирована содержательная и математическая постановка задачи;</a:t>
            </a:r>
            <a:endParaRPr lang="ru-RU" sz="16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2000" lvl="1" algn="just">
              <a:lnSpc>
                <a:spcPct val="200000"/>
              </a:lnSpc>
            </a:pP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выбран 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-инструментарий для разработки программного обеспечения;</a:t>
            </a:r>
            <a:endParaRPr lang="ru-RU" sz="16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2000" lvl="1" algn="just">
              <a:lnSpc>
                <a:spcPct val="200000"/>
              </a:lnSpc>
              <a:spcAft>
                <a:spcPts val="1000"/>
              </a:spcAft>
            </a:pP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составлена функциональная схема;</a:t>
            </a:r>
          </a:p>
          <a:p>
            <a:pPr marL="432000" lvl="1" algn="just">
              <a:spcAft>
                <a:spcPts val="1000"/>
              </a:spcAft>
            </a:pP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разработано программное обеспечение, позволяющее моделировать аукционы с разными параметрами</a:t>
            </a:r>
          </a:p>
          <a:p>
            <a:pPr marL="432000" lvl="1" algn="just">
              <a:spcAft>
                <a:spcPts val="1000"/>
              </a:spcAft>
            </a:pP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проведен статистический анализ результатов </a:t>
            </a:r>
          </a:p>
          <a:p>
            <a:pPr marL="228600">
              <a:lnSpc>
                <a:spcPct val="150000"/>
              </a:lnSpc>
              <a:spcAft>
                <a:spcPts val="800"/>
              </a:spcAft>
            </a:pPr>
            <a:endParaRPr lang="ru-RU" sz="16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Diamond 292">
            <a:extLst>
              <a:ext uri="{FF2B5EF4-FFF2-40B4-BE49-F238E27FC236}">
                <a16:creationId xmlns:a16="http://schemas.microsoft.com/office/drawing/2014/main" id="{538DC3E9-F5A6-40E9-B540-D087982DD67B}"/>
              </a:ext>
            </a:extLst>
          </p:cNvPr>
          <p:cNvSpPr/>
          <p:nvPr/>
        </p:nvSpPr>
        <p:spPr>
          <a:xfrm>
            <a:off x="1522606" y="2001505"/>
            <a:ext cx="519497" cy="516668"/>
          </a:xfrm>
          <a:prstGeom prst="diamond">
            <a:avLst/>
          </a:prstGeom>
          <a:solidFill>
            <a:srgbClr val="3891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1</a:t>
            </a:r>
          </a:p>
        </p:txBody>
      </p:sp>
      <p:sp>
        <p:nvSpPr>
          <p:cNvPr id="39" name="Diamond 290">
            <a:extLst>
              <a:ext uri="{FF2B5EF4-FFF2-40B4-BE49-F238E27FC236}">
                <a16:creationId xmlns:a16="http://schemas.microsoft.com/office/drawing/2014/main" id="{5EC1F671-5B65-4E60-9D45-982FDD68DFFC}"/>
              </a:ext>
            </a:extLst>
          </p:cNvPr>
          <p:cNvSpPr/>
          <p:nvPr/>
        </p:nvSpPr>
        <p:spPr>
          <a:xfrm>
            <a:off x="1522605" y="2558722"/>
            <a:ext cx="519497" cy="516668"/>
          </a:xfrm>
          <a:prstGeom prst="diamond">
            <a:avLst/>
          </a:prstGeom>
          <a:solidFill>
            <a:srgbClr val="3891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2</a:t>
            </a:r>
          </a:p>
        </p:txBody>
      </p:sp>
      <p:sp>
        <p:nvSpPr>
          <p:cNvPr id="41" name="Diamond 288">
            <a:extLst>
              <a:ext uri="{FF2B5EF4-FFF2-40B4-BE49-F238E27FC236}">
                <a16:creationId xmlns:a16="http://schemas.microsoft.com/office/drawing/2014/main" id="{B579ABD9-9B1B-49EA-AB18-DB337FB3E058}"/>
              </a:ext>
            </a:extLst>
          </p:cNvPr>
          <p:cNvSpPr/>
          <p:nvPr/>
        </p:nvSpPr>
        <p:spPr>
          <a:xfrm>
            <a:off x="1490731" y="3137460"/>
            <a:ext cx="571923" cy="540164"/>
          </a:xfrm>
          <a:prstGeom prst="diamond">
            <a:avLst/>
          </a:prstGeom>
          <a:solidFill>
            <a:srgbClr val="3891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3</a:t>
            </a:r>
          </a:p>
        </p:txBody>
      </p:sp>
      <p:sp>
        <p:nvSpPr>
          <p:cNvPr id="43" name="Diamond 288">
            <a:extLst>
              <a:ext uri="{FF2B5EF4-FFF2-40B4-BE49-F238E27FC236}">
                <a16:creationId xmlns:a16="http://schemas.microsoft.com/office/drawing/2014/main" id="{FC6C3933-2591-49FC-AF4B-36C481453AB9}"/>
              </a:ext>
            </a:extLst>
          </p:cNvPr>
          <p:cNvSpPr/>
          <p:nvPr/>
        </p:nvSpPr>
        <p:spPr>
          <a:xfrm>
            <a:off x="1470179" y="3678919"/>
            <a:ext cx="571923" cy="540164"/>
          </a:xfrm>
          <a:prstGeom prst="diamond">
            <a:avLst/>
          </a:prstGeom>
          <a:solidFill>
            <a:srgbClr val="3891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4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45" name="Diamond 288">
            <a:extLst>
              <a:ext uri="{FF2B5EF4-FFF2-40B4-BE49-F238E27FC236}">
                <a16:creationId xmlns:a16="http://schemas.microsoft.com/office/drawing/2014/main" id="{D924FE1D-1453-4CE6-9AC6-1699B1C6D2BF}"/>
              </a:ext>
            </a:extLst>
          </p:cNvPr>
          <p:cNvSpPr/>
          <p:nvPr/>
        </p:nvSpPr>
        <p:spPr>
          <a:xfrm>
            <a:off x="1458091" y="4232095"/>
            <a:ext cx="571923" cy="540164"/>
          </a:xfrm>
          <a:prstGeom prst="diamond">
            <a:avLst/>
          </a:prstGeom>
          <a:solidFill>
            <a:srgbClr val="3891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5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46" name="Diamond 288">
            <a:extLst>
              <a:ext uri="{FF2B5EF4-FFF2-40B4-BE49-F238E27FC236}">
                <a16:creationId xmlns:a16="http://schemas.microsoft.com/office/drawing/2014/main" id="{E1582D72-DE40-4521-90BA-6080D6AC20DB}"/>
              </a:ext>
            </a:extLst>
          </p:cNvPr>
          <p:cNvSpPr/>
          <p:nvPr/>
        </p:nvSpPr>
        <p:spPr>
          <a:xfrm>
            <a:off x="1462873" y="4780844"/>
            <a:ext cx="571923" cy="540164"/>
          </a:xfrm>
          <a:prstGeom prst="diamond">
            <a:avLst/>
          </a:prstGeom>
          <a:solidFill>
            <a:srgbClr val="3891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6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47" name="Diamond 288">
            <a:extLst>
              <a:ext uri="{FF2B5EF4-FFF2-40B4-BE49-F238E27FC236}">
                <a16:creationId xmlns:a16="http://schemas.microsoft.com/office/drawing/2014/main" id="{08B17461-7101-4189-A3CC-4608767E109F}"/>
              </a:ext>
            </a:extLst>
          </p:cNvPr>
          <p:cNvSpPr/>
          <p:nvPr/>
        </p:nvSpPr>
        <p:spPr>
          <a:xfrm>
            <a:off x="1458090" y="5365346"/>
            <a:ext cx="571923" cy="540164"/>
          </a:xfrm>
          <a:prstGeom prst="diamond">
            <a:avLst/>
          </a:prstGeom>
          <a:solidFill>
            <a:srgbClr val="3891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zh-CN" kern="0" dirty="0">
                <a:solidFill>
                  <a:srgbClr val="FFFFFF"/>
                </a:solidFill>
                <a:latin typeface="Impact" panose="020B0806030902050204" pitchFamily="34" charset="0"/>
                <a:ea typeface="微软雅黑"/>
              </a:rPr>
              <a:t>7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295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C8AA7-8415-45A3-AD40-82C5BA96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69" y="520060"/>
            <a:ext cx="4553839" cy="11968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Предметная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область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B378A-9FA6-4393-A359-6AB91FCD2A3F}"/>
              </a:ext>
            </a:extLst>
          </p:cNvPr>
          <p:cNvSpPr txBox="1"/>
          <p:nvPr/>
        </p:nvSpPr>
        <p:spPr>
          <a:xfrm>
            <a:off x="529170" y="4630700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ru-RU" sz="2400" b="1" dirty="0">
                <a:effectLst/>
                <a:ea typeface="Calibri" panose="020F0502020204030204" pitchFamily="34" charset="0"/>
              </a:rPr>
              <a:t>Аукцион</a:t>
            </a:r>
            <a:r>
              <a:rPr lang="ru-RU" sz="2400" dirty="0">
                <a:effectLst/>
                <a:ea typeface="Calibri" panose="020F0502020204030204" pitchFamily="34" charset="0"/>
              </a:rPr>
              <a:t> — это любая продажа любого объекта, одного или нескольких. Отличительное свойство аукционов: цена определяется в процессе продажи</a:t>
            </a:r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64E55-38F8-41AA-B8E1-19FF38503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6167" r="6100" b="2"/>
          <a:stretch/>
        </p:blipFill>
        <p:spPr>
          <a:xfrm>
            <a:off x="6096000" y="707753"/>
            <a:ext cx="5458968" cy="5442493"/>
          </a:xfrm>
          <a:prstGeom prst="rect">
            <a:avLst/>
          </a:prstGeom>
          <a:gradFill>
            <a:gsLst>
              <a:gs pos="23014">
                <a:srgbClr val="DFE7F5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06235-E651-48F2-9F6A-20086ED20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7126531B-8399-43B3-88D8-B4CA9CDDBC1C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  <a:defRPr/>
              </a:p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8CBAB-97F5-4E2F-BB6E-FBEA5EFDC315}"/>
              </a:ext>
            </a:extLst>
          </p:cNvPr>
          <p:cNvSpPr txBox="1"/>
          <p:nvPr/>
        </p:nvSpPr>
        <p:spPr>
          <a:xfrm>
            <a:off x="529170" y="2585641"/>
            <a:ext cx="45538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0" dirty="0">
                <a:solidFill>
                  <a:srgbClr val="111111"/>
                </a:solidFill>
                <a:effectLst/>
              </a:rPr>
              <a:t>Теория игр</a:t>
            </a:r>
            <a:r>
              <a:rPr lang="ru-RU" sz="2400" b="0" i="0" dirty="0">
                <a:solidFill>
                  <a:srgbClr val="111111"/>
                </a:solidFill>
                <a:effectLst/>
              </a:rPr>
              <a:t> — это раздел математической экономики, изучающий решение конфликтов между игроками и оптимальность их стратегий.</a:t>
            </a:r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EA0FCA-E490-7E41-5B5F-7BFF034773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16167" r="6100" b="2"/>
          <a:stretch/>
        </p:blipFill>
        <p:spPr>
          <a:xfrm>
            <a:off x="6089754" y="805041"/>
            <a:ext cx="5458968" cy="544249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</p:pic>
    </p:spTree>
    <p:extLst>
      <p:ext uri="{BB962C8B-B14F-4D97-AF65-F5344CB8AC3E}">
        <p14:creationId xmlns:p14="http://schemas.microsoft.com/office/powerpoint/2010/main" val="1982163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FE790-1A6E-4094-8B1F-6BD8777B6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ru-RU" sz="4000" dirty="0"/>
              <a:t>Актуальность проблемы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B2A67-6CF8-4CAB-8FDC-D0735EE6A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8" y="2699375"/>
            <a:ext cx="4921251" cy="3536236"/>
          </a:xfrm>
        </p:spPr>
        <p:txBody>
          <a:bodyPr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ru-RU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Аукцион радиочастот </a:t>
            </a:r>
            <a:r>
              <a:rPr lang="ru-RU" sz="2400" b="0" i="0" dirty="0">
                <a:solidFill>
                  <a:srgbClr val="111111"/>
                </a:solidFill>
                <a:effectLst/>
              </a:rPr>
              <a:t>—</a:t>
            </a:r>
            <a:r>
              <a:rPr lang="ru-RU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эффективный способ распределения прав на использование радиочастотного спектра </a:t>
            </a:r>
          </a:p>
          <a:p>
            <a:pPr marL="0" indent="0">
              <a:buNone/>
            </a:pPr>
            <a:r>
              <a:rPr lang="ru-RU" sz="2400" b="1" dirty="0">
                <a:effectLst/>
                <a:ea typeface="Times New Roman" panose="02020603050405020304" pitchFamily="18" charset="0"/>
              </a:rPr>
              <a:t>Актуальность </a:t>
            </a:r>
            <a:r>
              <a:rPr lang="ru-RU" sz="2400" dirty="0">
                <a:effectLst/>
                <a:ea typeface="Times New Roman" panose="02020603050405020304" pitchFamily="18" charset="0"/>
              </a:rPr>
              <a:t>данной темы связана с  неудовлетворительным результатов проведения аукционов радиочастот на территории РФ</a:t>
            </a:r>
            <a:endParaRPr lang="en-US" sz="240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 descr="Лампочка">
            <a:extLst>
              <a:ext uri="{FF2B5EF4-FFF2-40B4-BE49-F238E27FC236}">
                <a16:creationId xmlns:a16="http://schemas.microsoft.com/office/drawing/2014/main" id="{570970D6-44A2-4877-81B0-7615C6578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3039" y="2133179"/>
            <a:ext cx="3217333" cy="32173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B7798-941D-464F-84BA-B1358DEA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noFill/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ru-RU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76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04037-F661-4463-A179-AB945A55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126531B-8399-43B3-88D8-B4CA9CDDBC1C}" type="slidenum">
              <a:rPr lang="en-US" smtClean="0"/>
              <a:pPr defTabSz="914400"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49AF3B-1507-45A3-ACA6-49A8F1EFF047}"/>
              </a:ext>
            </a:extLst>
          </p:cNvPr>
          <p:cNvSpPr txBox="1">
            <a:spLocks/>
          </p:cNvSpPr>
          <p:nvPr/>
        </p:nvSpPr>
        <p:spPr>
          <a:xfrm>
            <a:off x="977900" y="136525"/>
            <a:ext cx="10515600" cy="137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Slide Number Placeholder 11">
            <a:extLst>
              <a:ext uri="{FF2B5EF4-FFF2-40B4-BE49-F238E27FC236}">
                <a16:creationId xmlns:a16="http://schemas.microsoft.com/office/drawing/2014/main" id="{C4A58CBA-6D46-42A4-8266-5E670157967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26531B-8399-43B3-88D8-B4CA9CDDBC1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787C3E9F-C7CE-42B0-A3B2-BF47BA4A19C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26531B-8399-43B3-88D8-B4CA9CDDBC1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AB74451-066D-4646-BADB-C42C4C90DAC7}"/>
              </a:ext>
            </a:extLst>
          </p:cNvPr>
          <p:cNvSpPr txBox="1">
            <a:spLocks/>
          </p:cNvSpPr>
          <p:nvPr/>
        </p:nvSpPr>
        <p:spPr>
          <a:xfrm>
            <a:off x="1013691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Содержательная постановка задачи</a:t>
            </a:r>
            <a:endParaRPr lang="en-US" sz="4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D51300-E999-4F6F-9F07-D382EFBCCE0F}"/>
              </a:ext>
            </a:extLst>
          </p:cNvPr>
          <p:cNvSpPr txBox="1"/>
          <p:nvPr/>
        </p:nvSpPr>
        <p:spPr>
          <a:xfrm>
            <a:off x="1791817" y="2670239"/>
            <a:ext cx="8654509" cy="2215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Цель работы</a:t>
            </a:r>
            <a:r>
              <a:rPr lang="ru-RU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</a:t>
            </a:r>
            <a:r>
              <a:rPr lang="ru-RU" sz="24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азработка математического, алгоритмического</a:t>
            </a:r>
            <a:r>
              <a:rPr lang="en-US" sz="24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и программного обеспечения для моделирования аукционов радиочастот на территории РФ, 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который позволит выявить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наилучший вид аукциона с точки зрения 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получаемой прибыли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аукционера.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8864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5C268-E502-4E1B-A2E2-EBBEE772E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Исходные данные и используемый математический аппарат</a:t>
            </a:r>
            <a:endParaRPr lang="en-US" sz="4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156E14-C172-4909-8B1A-932D8E50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531B-8399-43B3-88D8-B4CA9CDDBC1C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5D8A89-83EF-4993-B8DD-DD3D5491B7AC}"/>
              </a:ext>
            </a:extLst>
          </p:cNvPr>
          <p:cNvSpPr txBox="1"/>
          <p:nvPr/>
        </p:nvSpPr>
        <p:spPr>
          <a:xfrm>
            <a:off x="1047205" y="1881127"/>
            <a:ext cx="41145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Исходные данные:</a:t>
            </a:r>
          </a:p>
          <a:p>
            <a:endParaRPr lang="ru-RU" sz="2000" b="1" dirty="0"/>
          </a:p>
          <a:p>
            <a:endParaRPr lang="ru-RU" sz="2000" dirty="0"/>
          </a:p>
          <a:p>
            <a:r>
              <a:rPr lang="ru-RU" sz="2000" dirty="0"/>
              <a:t>	Количество участников</a:t>
            </a:r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>	Оценки  объекта участниками</a:t>
            </a:r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>	Информация о стартовой и 	резервной цене  от аукционера</a:t>
            </a:r>
          </a:p>
          <a:p>
            <a:endParaRPr lang="ru-RU" sz="2000" dirty="0"/>
          </a:p>
          <a:p>
            <a:r>
              <a:rPr lang="ru-RU" sz="2000" dirty="0">
                <a:solidFill>
                  <a:srgbClr val="000000"/>
                </a:solidFill>
                <a:ea typeface="Arial" panose="020B0604020202020204" pitchFamily="34" charset="0"/>
              </a:rPr>
              <a:t>	Вид аукциона</a:t>
            </a:r>
            <a:endParaRPr lang="ru-RU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590765-DCB7-4505-9EE5-0396DDD88E4B}"/>
              </a:ext>
            </a:extLst>
          </p:cNvPr>
          <p:cNvSpPr txBox="1"/>
          <p:nvPr/>
        </p:nvSpPr>
        <p:spPr>
          <a:xfrm>
            <a:off x="6902980" y="1685048"/>
            <a:ext cx="517818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Используемый математический аппарат:</a:t>
            </a:r>
          </a:p>
          <a:p>
            <a:endParaRPr lang="ru-RU" sz="2000" b="1" dirty="0"/>
          </a:p>
          <a:p>
            <a:endParaRPr lang="ru-RU" sz="2000" dirty="0"/>
          </a:p>
          <a:p>
            <a:r>
              <a:rPr lang="ru-RU" sz="2000" dirty="0">
                <a:effectLst/>
                <a:ea typeface="Calibri" panose="020F0502020204030204" pitchFamily="34" charset="0"/>
              </a:rPr>
              <a:t>		</a:t>
            </a:r>
          </a:p>
          <a:p>
            <a:endParaRPr lang="ru-RU" sz="2000" dirty="0">
              <a:effectLst/>
              <a:ea typeface="Calibri" panose="020F0502020204030204" pitchFamily="34" charset="0"/>
            </a:endParaRPr>
          </a:p>
          <a:p>
            <a:r>
              <a:rPr lang="ru-RU" sz="2000" dirty="0">
                <a:effectLst/>
                <a:ea typeface="Calibri" panose="020F0502020204030204" pitchFamily="34" charset="0"/>
              </a:rPr>
              <a:t>		   теории аукционов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effectLst/>
              <a:ea typeface="Calibri" panose="020F0502020204030204" pitchFamily="34" charset="0"/>
            </a:endParaRPr>
          </a:p>
          <a:p>
            <a:r>
              <a:rPr lang="ru-RU" sz="2000" dirty="0">
                <a:effectLst/>
                <a:ea typeface="Calibri" panose="020F0502020204030204" pitchFamily="34" charset="0"/>
              </a:rPr>
              <a:t>		   математическая статистика</a:t>
            </a:r>
            <a:br>
              <a:rPr lang="ru-RU" sz="2000" dirty="0">
                <a:effectLst/>
                <a:ea typeface="Calibri" panose="020F0502020204030204" pitchFamily="34" charset="0"/>
              </a:rPr>
            </a:br>
            <a:endParaRPr lang="ru-RU" sz="2000" dirty="0">
              <a:ea typeface="Calibri" panose="020F0502020204030204" pitchFamily="34" charset="0"/>
            </a:endParaRPr>
          </a:p>
          <a:p>
            <a:r>
              <a:rPr lang="ru-RU" sz="2000" dirty="0"/>
              <a:t>		    математическое  моделирование</a:t>
            </a:r>
          </a:p>
        </p:txBody>
      </p:sp>
      <p:sp>
        <p:nvSpPr>
          <p:cNvPr id="49" name="Diamond 292">
            <a:extLst>
              <a:ext uri="{FF2B5EF4-FFF2-40B4-BE49-F238E27FC236}">
                <a16:creationId xmlns:a16="http://schemas.microsoft.com/office/drawing/2014/main" id="{707FE357-BE65-4B9A-9463-711E5E6FCE15}"/>
              </a:ext>
            </a:extLst>
          </p:cNvPr>
          <p:cNvSpPr/>
          <p:nvPr/>
        </p:nvSpPr>
        <p:spPr>
          <a:xfrm>
            <a:off x="762891" y="2712720"/>
            <a:ext cx="596489" cy="614680"/>
          </a:xfrm>
          <a:prstGeom prst="diamond">
            <a:avLst/>
          </a:prstGeom>
          <a:solidFill>
            <a:srgbClr val="3891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1</a:t>
            </a:r>
          </a:p>
        </p:txBody>
      </p:sp>
      <p:sp>
        <p:nvSpPr>
          <p:cNvPr id="50" name="Diamond 290">
            <a:extLst>
              <a:ext uri="{FF2B5EF4-FFF2-40B4-BE49-F238E27FC236}">
                <a16:creationId xmlns:a16="http://schemas.microsoft.com/office/drawing/2014/main" id="{48E242AB-5246-452D-B680-1B102B2C7F36}"/>
              </a:ext>
            </a:extLst>
          </p:cNvPr>
          <p:cNvSpPr/>
          <p:nvPr/>
        </p:nvSpPr>
        <p:spPr>
          <a:xfrm>
            <a:off x="735031" y="3615667"/>
            <a:ext cx="624349" cy="624349"/>
          </a:xfrm>
          <a:prstGeom prst="diamond">
            <a:avLst/>
          </a:prstGeom>
          <a:solidFill>
            <a:srgbClr val="3891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2</a:t>
            </a:r>
          </a:p>
        </p:txBody>
      </p:sp>
      <p:sp>
        <p:nvSpPr>
          <p:cNvPr id="51" name="Diamond 288">
            <a:extLst>
              <a:ext uri="{FF2B5EF4-FFF2-40B4-BE49-F238E27FC236}">
                <a16:creationId xmlns:a16="http://schemas.microsoft.com/office/drawing/2014/main" id="{35BCF084-BEAE-47A8-9B1F-A7EAF153A812}"/>
              </a:ext>
            </a:extLst>
          </p:cNvPr>
          <p:cNvSpPr/>
          <p:nvPr/>
        </p:nvSpPr>
        <p:spPr>
          <a:xfrm>
            <a:off x="762891" y="4538574"/>
            <a:ext cx="624349" cy="624349"/>
          </a:xfrm>
          <a:prstGeom prst="diamond">
            <a:avLst/>
          </a:prstGeom>
          <a:solidFill>
            <a:srgbClr val="3891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3</a:t>
            </a:r>
          </a:p>
        </p:txBody>
      </p:sp>
      <p:sp>
        <p:nvSpPr>
          <p:cNvPr id="52" name="Diamond 286">
            <a:extLst>
              <a:ext uri="{FF2B5EF4-FFF2-40B4-BE49-F238E27FC236}">
                <a16:creationId xmlns:a16="http://schemas.microsoft.com/office/drawing/2014/main" id="{38B8C85E-F15A-4924-8554-0C9BD1FA2816}"/>
              </a:ext>
            </a:extLst>
          </p:cNvPr>
          <p:cNvSpPr/>
          <p:nvPr/>
        </p:nvSpPr>
        <p:spPr>
          <a:xfrm>
            <a:off x="748960" y="5485299"/>
            <a:ext cx="624349" cy="624349"/>
          </a:xfrm>
          <a:prstGeom prst="diamond">
            <a:avLst/>
          </a:prstGeom>
          <a:solidFill>
            <a:srgbClr val="3891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4</a:t>
            </a:r>
          </a:p>
        </p:txBody>
      </p:sp>
      <p:sp>
        <p:nvSpPr>
          <p:cNvPr id="55" name="Diamond 290">
            <a:extLst>
              <a:ext uri="{FF2B5EF4-FFF2-40B4-BE49-F238E27FC236}">
                <a16:creationId xmlns:a16="http://schemas.microsoft.com/office/drawing/2014/main" id="{3149BC0E-ACAF-4A42-87C6-A4D8AC5CDAE8}"/>
              </a:ext>
            </a:extLst>
          </p:cNvPr>
          <p:cNvSpPr/>
          <p:nvPr/>
        </p:nvSpPr>
        <p:spPr>
          <a:xfrm>
            <a:off x="7276050" y="3170666"/>
            <a:ext cx="519497" cy="516668"/>
          </a:xfrm>
          <a:prstGeom prst="diamond">
            <a:avLst/>
          </a:prstGeom>
          <a:solidFill>
            <a:srgbClr val="3891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2</a:t>
            </a:r>
          </a:p>
        </p:txBody>
      </p:sp>
      <p:sp>
        <p:nvSpPr>
          <p:cNvPr id="56" name="Diamond 288">
            <a:extLst>
              <a:ext uri="{FF2B5EF4-FFF2-40B4-BE49-F238E27FC236}">
                <a16:creationId xmlns:a16="http://schemas.microsoft.com/office/drawing/2014/main" id="{C4DDB610-2795-451A-AA12-465BA7D55A56}"/>
              </a:ext>
            </a:extLst>
          </p:cNvPr>
          <p:cNvSpPr/>
          <p:nvPr/>
        </p:nvSpPr>
        <p:spPr>
          <a:xfrm>
            <a:off x="7249838" y="3788233"/>
            <a:ext cx="571923" cy="540164"/>
          </a:xfrm>
          <a:prstGeom prst="diamond">
            <a:avLst/>
          </a:prstGeom>
          <a:solidFill>
            <a:srgbClr val="3891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3</a:t>
            </a:r>
          </a:p>
        </p:txBody>
      </p:sp>
      <p:sp>
        <p:nvSpPr>
          <p:cNvPr id="57" name="Diamond 288">
            <a:extLst>
              <a:ext uri="{FF2B5EF4-FFF2-40B4-BE49-F238E27FC236}">
                <a16:creationId xmlns:a16="http://schemas.microsoft.com/office/drawing/2014/main" id="{ED0DAFD8-F9AB-4250-BE62-23C0631C9C14}"/>
              </a:ext>
            </a:extLst>
          </p:cNvPr>
          <p:cNvSpPr/>
          <p:nvPr/>
        </p:nvSpPr>
        <p:spPr>
          <a:xfrm>
            <a:off x="7233933" y="4463229"/>
            <a:ext cx="571923" cy="540164"/>
          </a:xfrm>
          <a:prstGeom prst="diamond">
            <a:avLst/>
          </a:prstGeom>
          <a:solidFill>
            <a:srgbClr val="3891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4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3E91518-1F3B-4E50-AB55-B5FC61B8F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13309" y="3681607"/>
            <a:ext cx="4431982" cy="91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530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156E14-C172-4909-8B1A-932D8E50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531B-8399-43B3-88D8-B4CA9CDDBC1C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5D8A89-83EF-4993-B8DD-DD3D5491B7AC}"/>
                  </a:ext>
                </a:extLst>
              </p:cNvPr>
              <p:cNvSpPr txBox="1"/>
              <p:nvPr/>
            </p:nvSpPr>
            <p:spPr>
              <a:xfrm>
                <a:off x="1088883" y="372875"/>
                <a:ext cx="5884572" cy="6524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ru-RU" sz="2000" b="1" dirty="0"/>
              </a:p>
              <a:p>
                <a:endParaRPr lang="ru-RU" sz="2400" b="1" dirty="0"/>
              </a:p>
              <a:p>
                <a:endParaRPr lang="ru-RU" dirty="0"/>
              </a:p>
              <a:p>
                <a:r>
                  <a:rPr lang="ru-RU" dirty="0"/>
                  <a:t>	</a:t>
                </a:r>
                <a:r>
                  <a:rPr lang="ru-RU" sz="1600" dirty="0"/>
                  <a:t>в торгах участвует </a:t>
                </a:r>
                <a:r>
                  <a:rPr lang="en-US" sz="1600" dirty="0"/>
                  <a:t>n</a:t>
                </a:r>
                <a:r>
                  <a:rPr lang="ru-RU" sz="1600" dirty="0"/>
                  <a:t> покупателей (агентов)</a:t>
                </a:r>
              </a:p>
              <a:p>
                <a:endParaRPr lang="ru-RU" sz="1600" dirty="0"/>
              </a:p>
              <a:p>
                <a:r>
                  <a:rPr lang="ru-RU" sz="1600" dirty="0"/>
                  <a:t>	</a:t>
                </a:r>
                <a:r>
                  <a:rPr lang="ru-RU" sz="1600" dirty="0">
                    <a:cs typeface="Times New Roman" panose="02020603050405020304" pitchFamily="18" charset="0"/>
                  </a:rPr>
                  <a:t>к</a:t>
                </a:r>
                <a:r>
                  <a:rPr lang="ru-RU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аждый агент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∈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ru-RU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ru-RU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{1..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ru-RU" sz="16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определяет ценность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для объекта</a:t>
                </a:r>
                <a:br>
                  <a:rPr lang="ru-RU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r>
                  <a:rPr lang="ru-RU" sz="16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effectLst/>
                    <a:ea typeface="Times New Roman" panose="02020603050405020304" pitchFamily="18" charset="0"/>
                  </a:rPr>
                  <a:t>стартовая цена объекта для аукциониста равна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  <m:r>
                      <a:rPr lang="ru-RU" sz="1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ru-RU" sz="16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en-US" sz="16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резервная </a:t>
                </a:r>
                <a:r>
                  <a:rPr lang="en-US" sz="16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цена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𝑝𝑟</m:t>
                    </m:r>
                  </m:oMath>
                </a14:m>
                <a:endParaRPr lang="ru-RU" sz="16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16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600" dirty="0">
                    <a:ea typeface="Times New Roman" panose="02020603050405020304" pitchFamily="18" charset="0"/>
                  </a:rPr>
                  <a:t>	начальная ставка участника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600" b="0" dirty="0">
                    <a:ea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ru-RU" sz="1600" b="0" i="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1600" b="0" dirty="0">
                    <a:ea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1600" dirty="0">
                    <a:ea typeface="Times New Roman" panose="02020603050405020304" pitchFamily="18" charset="0"/>
                  </a:rPr>
                  <a:t>)</a:t>
                </a:r>
                <a:r>
                  <a:rPr lang="ru-RU" sz="1600" dirty="0">
                    <a:ea typeface="Times New Roman" panose="02020603050405020304" pitchFamily="18" charset="0"/>
                  </a:rPr>
                  <a:t> </a:t>
                </a:r>
                <a:br>
                  <a:rPr lang="en-US" sz="1600" b="0" dirty="0">
                    <a:ea typeface="Times New Roman" panose="02020603050405020304" pitchFamily="18" charset="0"/>
                  </a:rPr>
                </a:br>
                <a:endParaRPr lang="ru-RU" sz="1600" dirty="0"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ea typeface="Times New Roman" panose="02020603050405020304" pitchFamily="18" charset="0"/>
                  </a:rPr>
                  <a:t>	ставка участника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ru-RU" sz="1600" dirty="0">
                    <a:effectLst/>
                    <a:ea typeface="Times New Roman" panose="02020603050405020304" pitchFamily="18" charset="0"/>
                  </a:rPr>
                  <a:t>в каждом раунде</a:t>
                </a:r>
                <a:r>
                  <a:rPr lang="en-US" sz="1600" dirty="0"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r>
                      <a:rPr lang="ru-RU" sz="1600" b="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где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&gt;0)</m:t>
                    </m:r>
                  </m:oMath>
                </a14:m>
                <a:r>
                  <a:rPr lang="ru-RU" sz="1600" dirty="0">
                    <a:effectLst/>
                    <a:ea typeface="Times New Roman" panose="02020603050405020304" pitchFamily="18" charset="0"/>
                  </a:rPr>
                  <a:t> 	формируется </a:t>
                </a:r>
                <a:r>
                  <a:rPr lang="ru-RU" sz="16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исходя из риска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𝑖𝑠𝑘</m:t>
                    </m:r>
                  </m:oMath>
                </a14:m>
                <a:r>
                  <a:rPr lang="ru-RU" sz="16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и</a:t>
                </a:r>
                <a:r>
                  <a:rPr lang="en-US" sz="16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ru-RU" sz="16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16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предыдущей ставки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br>
                  <a:rPr lang="ru-RU" sz="16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16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b="0" i="1" dirty="0" err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𝑖𝑠𝑘</m:t>
                    </m:r>
                    <m:r>
                      <a:rPr lang="en-US" sz="1600" b="0" i="1" dirty="0" err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dirty="0" err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600" b="0" dirty="0"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ru-RU" sz="1600" b="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пусть агент </a:t>
                </a:r>
                <a14:m>
                  <m:oMath xmlns:m="http://schemas.openxmlformats.org/officeDocument/2006/math">
                    <m:r>
                      <a:rPr lang="ru-RU" sz="1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600" dirty="0"/>
                  <a:t> выиграл аукцион, его выигравшая ставка равна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        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6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b="0" i="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тогда в зависимости от вида аукциона</a:t>
                </a:r>
                <a:r>
                  <a:rPr lang="en-US" sz="16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6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его платеж 	равен</a:t>
                </a:r>
                <a:r>
                  <a:rPr lang="ru-RU" sz="1600" b="0" i="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𝑟𝑒𝑠</m:t>
                    </m:r>
                  </m:oMath>
                </a14:m>
                <a:r>
                  <a:rPr lang="ru-RU" sz="1600" b="0" dirty="0"/>
                  <a:t>.	 </a:t>
                </a:r>
                <a:r>
                  <a:rPr lang="ru-RU" sz="1600" dirty="0"/>
                  <a:t>Е</a:t>
                </a:r>
                <a:r>
                  <a:rPr lang="ru-RU" sz="1600" b="0" dirty="0"/>
                  <a:t>сли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𝑟𝑒𝑠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𝑝𝑟</m:t>
                    </m:r>
                  </m:oMath>
                </a14:m>
                <a:r>
                  <a:rPr lang="ru-RU" sz="1600" dirty="0"/>
                  <a:t>, то  доход </a:t>
                </a:r>
                <a:br>
                  <a:rPr lang="ru-RU" sz="1600" dirty="0"/>
                </a:br>
                <a:r>
                  <a:rPr lang="en-US" sz="1600" dirty="0"/>
                  <a:t>	</a:t>
                </a:r>
                <a:r>
                  <a:rPr lang="ru-RU" sz="1600" dirty="0"/>
                  <a:t>аукционера будет равен</a:t>
                </a:r>
                <a:r>
                  <a:rPr lang="en-US" sz="1600" dirty="0"/>
                  <a:t> </a:t>
                </a:r>
                <a:r>
                  <a:rPr lang="ru-RU" sz="1600" dirty="0"/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𝑟𝑒𝑠</m:t>
                    </m:r>
                  </m:oMath>
                </a14:m>
                <a:r>
                  <a:rPr lang="ru-RU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𝑝𝑟</m:t>
                    </m:r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иначе объект 	не </a:t>
                </a:r>
                <a:r>
                  <a:rPr lang="en-US" sz="1600" dirty="0"/>
                  <a:t>	</a:t>
                </a:r>
                <a:r>
                  <a:rPr lang="ru-RU" sz="1600" dirty="0"/>
                  <a:t>будет продан.</a:t>
                </a: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5D8A89-83EF-4993-B8DD-DD3D5491B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883" y="372875"/>
                <a:ext cx="5884572" cy="6524863"/>
              </a:xfrm>
              <a:prstGeom prst="rect">
                <a:avLst/>
              </a:prstGeom>
              <a:blipFill>
                <a:blip r:embed="rId2"/>
                <a:stretch>
                  <a:fillRect r="-1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590765-DCB7-4505-9EE5-0396DDD88E4B}"/>
                  </a:ext>
                </a:extLst>
              </p:cNvPr>
              <p:cNvSpPr txBox="1"/>
              <p:nvPr/>
            </p:nvSpPr>
            <p:spPr>
              <a:xfrm>
                <a:off x="7154644" y="1994643"/>
                <a:ext cx="5592447" cy="2760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b="1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Основной решаемой задачей является:</a:t>
                </a:r>
                <a:endParaRPr lang="ru-RU" sz="2000" b="1" dirty="0"/>
              </a:p>
              <a:p>
                <a:endParaRPr lang="ru-RU" sz="2000" dirty="0"/>
              </a:p>
              <a:p>
                <a:endParaRPr lang="ru-RU" sz="18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оптимизация аукциона в смысле максимизации дохода аукциониста</a:t>
                </a:r>
              </a:p>
              <a:p>
                <a:r>
                  <a:rPr lang="ru-RU" sz="1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1..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𝑝𝑟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𝑟𝑒𝑠</m:t>
                    </m:r>
                    <m:r>
                      <a:rPr lang="en-US" i="1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𝑚𝑎𝑥</m:t>
                    </m:r>
                  </m:oMath>
                </a14:m>
                <a:endParaRPr lang="ru-RU" sz="18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sz="2000" dirty="0"/>
              </a:p>
              <a:p>
                <a:endParaRPr lang="ru-RU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590765-DCB7-4505-9EE5-0396DDD88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644" y="1994643"/>
                <a:ext cx="5592447" cy="2760628"/>
              </a:xfrm>
              <a:prstGeom prst="rect">
                <a:avLst/>
              </a:prstGeom>
              <a:blipFill>
                <a:blip r:embed="rId3"/>
                <a:stretch>
                  <a:fillRect l="-1200" t="-11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7F6331C5-5D7F-42D5-A117-5322DAF9C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516" y="27722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Математическая постановка</a:t>
            </a:r>
            <a:endParaRPr lang="en-US" sz="4000" dirty="0"/>
          </a:p>
        </p:txBody>
      </p:sp>
      <p:sp>
        <p:nvSpPr>
          <p:cNvPr id="20" name="Diamond 292">
            <a:extLst>
              <a:ext uri="{FF2B5EF4-FFF2-40B4-BE49-F238E27FC236}">
                <a16:creationId xmlns:a16="http://schemas.microsoft.com/office/drawing/2014/main" id="{B75E90A6-5B6E-4FDC-A4FA-63088B7C4F66}"/>
              </a:ext>
            </a:extLst>
          </p:cNvPr>
          <p:cNvSpPr/>
          <p:nvPr/>
        </p:nvSpPr>
        <p:spPr>
          <a:xfrm>
            <a:off x="934720" y="1246593"/>
            <a:ext cx="519497" cy="516668"/>
          </a:xfrm>
          <a:prstGeom prst="diamond">
            <a:avLst/>
          </a:prstGeom>
          <a:solidFill>
            <a:srgbClr val="3891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1</a:t>
            </a:r>
          </a:p>
        </p:txBody>
      </p:sp>
      <p:sp>
        <p:nvSpPr>
          <p:cNvPr id="21" name="Diamond 290">
            <a:extLst>
              <a:ext uri="{FF2B5EF4-FFF2-40B4-BE49-F238E27FC236}">
                <a16:creationId xmlns:a16="http://schemas.microsoft.com/office/drawing/2014/main" id="{E8B0FD6D-59C3-41A2-BA52-D053DAF94C56}"/>
              </a:ext>
            </a:extLst>
          </p:cNvPr>
          <p:cNvSpPr/>
          <p:nvPr/>
        </p:nvSpPr>
        <p:spPr>
          <a:xfrm>
            <a:off x="908505" y="1928404"/>
            <a:ext cx="519497" cy="516668"/>
          </a:xfrm>
          <a:prstGeom prst="diamond">
            <a:avLst/>
          </a:prstGeom>
          <a:solidFill>
            <a:srgbClr val="3891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2</a:t>
            </a:r>
          </a:p>
        </p:txBody>
      </p:sp>
      <p:sp>
        <p:nvSpPr>
          <p:cNvPr id="22" name="Diamond 288">
            <a:extLst>
              <a:ext uri="{FF2B5EF4-FFF2-40B4-BE49-F238E27FC236}">
                <a16:creationId xmlns:a16="http://schemas.microsoft.com/office/drawing/2014/main" id="{68D97B80-CDD1-444D-AEBA-E5A6AA176C92}"/>
              </a:ext>
            </a:extLst>
          </p:cNvPr>
          <p:cNvSpPr/>
          <p:nvPr/>
        </p:nvSpPr>
        <p:spPr>
          <a:xfrm>
            <a:off x="882294" y="2618406"/>
            <a:ext cx="571923" cy="540164"/>
          </a:xfrm>
          <a:prstGeom prst="diamond">
            <a:avLst/>
          </a:prstGeom>
          <a:solidFill>
            <a:srgbClr val="3891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3</a:t>
            </a:r>
          </a:p>
        </p:txBody>
      </p:sp>
      <p:sp>
        <p:nvSpPr>
          <p:cNvPr id="24" name="Diamond 288">
            <a:extLst>
              <a:ext uri="{FF2B5EF4-FFF2-40B4-BE49-F238E27FC236}">
                <a16:creationId xmlns:a16="http://schemas.microsoft.com/office/drawing/2014/main" id="{94ED8BC0-601A-4891-8186-BBCA9A3689DD}"/>
              </a:ext>
            </a:extLst>
          </p:cNvPr>
          <p:cNvSpPr/>
          <p:nvPr/>
        </p:nvSpPr>
        <p:spPr>
          <a:xfrm>
            <a:off x="882291" y="3265797"/>
            <a:ext cx="571923" cy="540164"/>
          </a:xfrm>
          <a:prstGeom prst="diamond">
            <a:avLst/>
          </a:prstGeom>
          <a:solidFill>
            <a:srgbClr val="3891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4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25" name="Diamond 288">
            <a:extLst>
              <a:ext uri="{FF2B5EF4-FFF2-40B4-BE49-F238E27FC236}">
                <a16:creationId xmlns:a16="http://schemas.microsoft.com/office/drawing/2014/main" id="{71D3CD3A-9BB4-4EDC-A32C-91CD20DF2033}"/>
              </a:ext>
            </a:extLst>
          </p:cNvPr>
          <p:cNvSpPr/>
          <p:nvPr/>
        </p:nvSpPr>
        <p:spPr>
          <a:xfrm>
            <a:off x="907170" y="4084711"/>
            <a:ext cx="571923" cy="540164"/>
          </a:xfrm>
          <a:prstGeom prst="diamond">
            <a:avLst/>
          </a:prstGeom>
          <a:solidFill>
            <a:srgbClr val="3891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5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26" name="Diamond 292">
            <a:extLst>
              <a:ext uri="{FF2B5EF4-FFF2-40B4-BE49-F238E27FC236}">
                <a16:creationId xmlns:a16="http://schemas.microsoft.com/office/drawing/2014/main" id="{CAAD1A46-3A34-404C-9FC5-C4E019FD1A99}"/>
              </a:ext>
            </a:extLst>
          </p:cNvPr>
          <p:cNvSpPr/>
          <p:nvPr/>
        </p:nvSpPr>
        <p:spPr>
          <a:xfrm>
            <a:off x="6544552" y="3116623"/>
            <a:ext cx="519497" cy="516668"/>
          </a:xfrm>
          <a:prstGeom prst="diamond">
            <a:avLst/>
          </a:prstGeom>
          <a:solidFill>
            <a:srgbClr val="3891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1</a:t>
            </a:r>
          </a:p>
        </p:txBody>
      </p:sp>
      <p:sp>
        <p:nvSpPr>
          <p:cNvPr id="13" name="Diamond 288">
            <a:extLst>
              <a:ext uri="{FF2B5EF4-FFF2-40B4-BE49-F238E27FC236}">
                <a16:creationId xmlns:a16="http://schemas.microsoft.com/office/drawing/2014/main" id="{5FFFC18A-0EB1-06F1-6246-2539D6F1D878}"/>
              </a:ext>
            </a:extLst>
          </p:cNvPr>
          <p:cNvSpPr/>
          <p:nvPr/>
        </p:nvSpPr>
        <p:spPr>
          <a:xfrm>
            <a:off x="856079" y="5360232"/>
            <a:ext cx="571923" cy="540164"/>
          </a:xfrm>
          <a:prstGeom prst="diamond">
            <a:avLst/>
          </a:prstGeom>
          <a:solidFill>
            <a:srgbClr val="3891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zh-CN" kern="0" dirty="0">
                <a:solidFill>
                  <a:srgbClr val="FFFFFF"/>
                </a:solidFill>
                <a:latin typeface="Impact" panose="020B0806030902050204" pitchFamily="34" charset="0"/>
                <a:ea typeface="微软雅黑"/>
              </a:rPr>
              <a:t>6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17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04037-F661-4463-A179-AB945A55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126531B-8399-43B3-88D8-B4CA9CDDBC1C}" type="slidenum">
              <a:rPr lang="en-US" smtClean="0"/>
              <a:pPr defTabSz="914400"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49AF3B-1507-45A3-ACA6-49A8F1EFF047}"/>
              </a:ext>
            </a:extLst>
          </p:cNvPr>
          <p:cNvSpPr txBox="1">
            <a:spLocks/>
          </p:cNvSpPr>
          <p:nvPr/>
        </p:nvSpPr>
        <p:spPr>
          <a:xfrm>
            <a:off x="977900" y="136525"/>
            <a:ext cx="10515600" cy="137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DE3F96E-4023-49A5-877C-EF4A22FF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632" y="232813"/>
            <a:ext cx="12587405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Виды аукционов используемых в моделировании</a:t>
            </a:r>
            <a:endParaRPr lang="en-US" sz="4000" dirty="0"/>
          </a:p>
        </p:txBody>
      </p:sp>
      <p:sp>
        <p:nvSpPr>
          <p:cNvPr id="35" name="Slide Number Placeholder 11">
            <a:extLst>
              <a:ext uri="{FF2B5EF4-FFF2-40B4-BE49-F238E27FC236}">
                <a16:creationId xmlns:a16="http://schemas.microsoft.com/office/drawing/2014/main" id="{C4A58CBA-6D46-42A4-8266-5E670157967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26531B-8399-43B3-88D8-B4CA9CDDBC1C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32" name="TextBox 8">
            <a:extLst>
              <a:ext uri="{FF2B5EF4-FFF2-40B4-BE49-F238E27FC236}">
                <a16:creationId xmlns:a16="http://schemas.microsoft.com/office/drawing/2014/main" id="{6B18BA96-7356-5478-8CE1-532BED0450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3464464"/>
              </p:ext>
            </p:extLst>
          </p:nvPr>
        </p:nvGraphicFramePr>
        <p:xfrm>
          <a:off x="775855" y="1607589"/>
          <a:ext cx="10150763" cy="4556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1523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04037-F661-4463-A179-AB945A55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126531B-8399-43B3-88D8-B4CA9CDDBC1C}" type="slidenum">
              <a:rPr lang="en-US" smtClean="0"/>
              <a:pPr defTabSz="914400"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49AF3B-1507-45A3-ACA6-49A8F1EFF047}"/>
              </a:ext>
            </a:extLst>
          </p:cNvPr>
          <p:cNvSpPr txBox="1">
            <a:spLocks/>
          </p:cNvSpPr>
          <p:nvPr/>
        </p:nvSpPr>
        <p:spPr>
          <a:xfrm>
            <a:off x="351897" y="-99865"/>
            <a:ext cx="10515600" cy="137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Slide Number Placeholder 11">
            <a:extLst>
              <a:ext uri="{FF2B5EF4-FFF2-40B4-BE49-F238E27FC236}">
                <a16:creationId xmlns:a16="http://schemas.microsoft.com/office/drawing/2014/main" id="{C4A58CBA-6D46-42A4-8266-5E670157967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26531B-8399-43B3-88D8-B4CA9CDDBC1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787C3E9F-C7CE-42B0-A3B2-BF47BA4A19C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26531B-8399-43B3-88D8-B4CA9CDDBC1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AB74451-066D-4646-BADB-C42C4C90DAC7}"/>
              </a:ext>
            </a:extLst>
          </p:cNvPr>
          <p:cNvSpPr txBox="1">
            <a:spLocks/>
          </p:cNvSpPr>
          <p:nvPr/>
        </p:nvSpPr>
        <p:spPr>
          <a:xfrm>
            <a:off x="1013691" y="2781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Функциональная схема</a:t>
            </a:r>
            <a:endParaRPr lang="en-US" sz="4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6E5EFC-0BAB-9A8A-5451-6FBF756DC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8711"/>
            <a:ext cx="10165133" cy="51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7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72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2" name="Group 74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2063" name="Freeform: Shape 75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2064" name="Freeform: Shape 76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78" name="Freeform: Shape 77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79" name="Freeform: Shape 78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377B31-10DF-475A-ACFD-D39C329F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48" y="13489"/>
            <a:ext cx="8747306" cy="1454051"/>
          </a:xfrm>
        </p:spPr>
        <p:txBody>
          <a:bodyPr anchor="b">
            <a:normAutofit/>
          </a:bodyPr>
          <a:lstStyle/>
          <a:p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Использованные средства разработки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EC153D-D6D8-42E4-AE9E-C43CACE3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26531B-8399-43B3-88D8-B4CA9CDDBC1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7" name="AutoShape 14" descr="Python">
            <a:extLst>
              <a:ext uri="{FF2B5EF4-FFF2-40B4-BE49-F238E27FC236}">
                <a16:creationId xmlns:a16="http://schemas.microsoft.com/office/drawing/2014/main" id="{77A829AB-FB47-446E-B430-BEF21B8865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069975"/>
            <a:ext cx="2511425" cy="251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B32CCA-07FA-359D-3141-6B73C2E7C426}"/>
              </a:ext>
            </a:extLst>
          </p:cNvPr>
          <p:cNvSpPr txBox="1"/>
          <p:nvPr/>
        </p:nvSpPr>
        <p:spPr>
          <a:xfrm>
            <a:off x="938639" y="2133572"/>
            <a:ext cx="744676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40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ru-RU" sz="2000" kern="0" dirty="0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операционная система </a:t>
            </a:r>
            <a:r>
              <a:rPr lang="en-US" sz="2000" kern="0" dirty="0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Windows 10;</a:t>
            </a:r>
            <a:endParaRPr lang="ru-RU" sz="2000" kern="0" dirty="0">
              <a:latin typeface="Calibri Light" panose="020F0302020204030204" pitchFamily="34" charset="0"/>
              <a:cs typeface="Calibri Light" panose="020F0302020204030204" pitchFamily="34" charset="0"/>
              <a:sym typeface="Arial"/>
            </a:endParaRPr>
          </a:p>
          <a:p>
            <a:pPr marL="285750" indent="-285750" defTabSz="91440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ru-RU" sz="2000" kern="0" dirty="0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облачная среда разработки </a:t>
            </a:r>
            <a:r>
              <a:rPr lang="en-US" sz="2000" kern="0" dirty="0" err="1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JupyterLab</a:t>
            </a:r>
            <a:r>
              <a:rPr lang="en-US" sz="2000" kern="0" dirty="0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;</a:t>
            </a:r>
          </a:p>
          <a:p>
            <a:pPr marL="285750" indent="-285750" defTabSz="91440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ru-RU" sz="2000" kern="0" dirty="0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язык программирования </a:t>
            </a:r>
            <a:r>
              <a:rPr lang="en-US" sz="2000" kern="0" dirty="0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Python 3.10;</a:t>
            </a:r>
          </a:p>
          <a:p>
            <a:pPr marL="285750" indent="-285750" defTabSz="91440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ru-RU" sz="2000" kern="0" dirty="0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библиотеки </a:t>
            </a:r>
            <a:r>
              <a:rPr lang="en-US" sz="2000" kern="0" dirty="0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pandas </a:t>
            </a:r>
            <a:r>
              <a:rPr lang="ru-RU" sz="2000" kern="0" dirty="0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для работы с данными</a:t>
            </a:r>
            <a:r>
              <a:rPr lang="en-US" sz="2000" kern="0" dirty="0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;</a:t>
            </a:r>
          </a:p>
          <a:p>
            <a:pPr marL="285750" indent="-285750" defTabSz="91440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ru-RU" sz="2000" kern="0" dirty="0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Библиотека </a:t>
            </a:r>
            <a:r>
              <a:rPr lang="en-US" sz="2000" kern="0" dirty="0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mesa</a:t>
            </a:r>
            <a:r>
              <a:rPr lang="ru-RU" sz="2000" kern="0" dirty="0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 разработки на агент-ориентированных моделей</a:t>
            </a:r>
          </a:p>
          <a:p>
            <a:pPr marL="285750" indent="-285750" defTabSz="91440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ru-RU" sz="2000" kern="0" dirty="0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библиотека </a:t>
            </a:r>
            <a:r>
              <a:rPr lang="en-US" sz="2000" kern="0" dirty="0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seaborn</a:t>
            </a:r>
            <a:r>
              <a:rPr lang="ru-RU" sz="2000" kern="0" dirty="0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 и </a:t>
            </a:r>
            <a:r>
              <a:rPr lang="en-US" sz="2000" kern="0" dirty="0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matplotlib </a:t>
            </a:r>
            <a:r>
              <a:rPr lang="ru-RU" sz="2000" kern="0" dirty="0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для визуализации данных</a:t>
            </a:r>
            <a:r>
              <a:rPr lang="en-US" sz="2000" kern="0" dirty="0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;</a:t>
            </a:r>
          </a:p>
          <a:p>
            <a:pPr marL="285750" indent="-285750" defTabSz="91440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ru-RU" sz="2000" kern="0" dirty="0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библиотека </a:t>
            </a:r>
            <a:r>
              <a:rPr lang="en-US" sz="2000" kern="0" dirty="0" err="1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scipy</a:t>
            </a:r>
            <a:r>
              <a:rPr lang="en-US" sz="2000" kern="0" dirty="0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 </a:t>
            </a:r>
            <a:r>
              <a:rPr lang="ru-RU" sz="2000" kern="0" dirty="0"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для математического анализа данных.</a:t>
            </a:r>
          </a:p>
          <a:p>
            <a:pPr marL="171450" indent="-171450" defTabSz="91440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ru-RU" sz="1600" kern="0" dirty="0">
              <a:solidFill>
                <a:srgbClr val="595959">
                  <a:lumMod val="75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  <a:sym typeface="Arial"/>
            </a:endParaRPr>
          </a:p>
          <a:p>
            <a:pPr marL="171450" indent="-171450" defTabSz="91440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ru-RU" sz="1600" kern="0" dirty="0">
              <a:solidFill>
                <a:srgbClr val="595959">
                  <a:lumMod val="75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  <a:sym typeface="Arial"/>
            </a:endParaRPr>
          </a:p>
          <a:p>
            <a:pPr marL="0" lvl="1" defTabSz="91440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endParaRPr lang="en-US" sz="1200" kern="0" dirty="0">
              <a:solidFill>
                <a:srgbClr val="595959">
                  <a:lumMod val="75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  <a:sym typeface="Arial"/>
            </a:endParaRPr>
          </a:p>
          <a:p>
            <a:pPr defTabSz="91440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endParaRPr lang="ru-RU" sz="1200" kern="0" dirty="0">
              <a:solidFill>
                <a:srgbClr val="595959">
                  <a:lumMod val="75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  <a:sym typeface="Arial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br>
              <a:rPr lang="ru-RU" sz="1200" kern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</a:br>
            <a:endParaRPr lang="ru-RU" sz="1200" kern="0" dirty="0">
              <a:solidFill>
                <a:srgbClr val="595959">
                  <a:lumMod val="75000"/>
                </a:srgbClr>
              </a:solidFill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  <a:sym typeface="Arial"/>
            </a:endParaRPr>
          </a:p>
          <a:p>
            <a:pPr marL="171450" indent="-171450" defTabSz="9144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ru-RU" sz="1200" kern="0" dirty="0">
              <a:solidFill>
                <a:srgbClr val="595959">
                  <a:lumMod val="75000"/>
                </a:srgbClr>
              </a:solidFill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  <a:sym typeface="Arial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797EBAB-8158-A21A-AC46-ECBE5E449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428" y="3641627"/>
            <a:ext cx="1669328" cy="193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8">
            <a:extLst>
              <a:ext uri="{FF2B5EF4-FFF2-40B4-BE49-F238E27FC236}">
                <a16:creationId xmlns:a16="http://schemas.microsoft.com/office/drawing/2014/main" id="{B9050844-DEF2-DFF6-359D-C670BE01DF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5D8DD31-5166-1F69-8CD9-0F2BE58AC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943" y="1598137"/>
            <a:ext cx="1831813" cy="183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386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397B439E8696048A9D1C9B84005632D" ma:contentTypeVersion="5" ma:contentTypeDescription="Create a new document." ma:contentTypeScope="" ma:versionID="090b175800cf4936b58bf8f75a178740">
  <xsd:schema xmlns:xsd="http://www.w3.org/2001/XMLSchema" xmlns:xs="http://www.w3.org/2001/XMLSchema" xmlns:p="http://schemas.microsoft.com/office/2006/metadata/properties" xmlns:ns2="e8cb7c89-dcf9-4bba-b86b-5010f369d61d" targetNamespace="http://schemas.microsoft.com/office/2006/metadata/properties" ma:root="true" ma:fieldsID="301b310ce2551cc2136c6aa7a6ee5dd2" ns2:_="">
    <xsd:import namespace="e8cb7c89-dcf9-4bba-b86b-5010f369d6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cb7c89-dcf9-4bba-b86b-5010f369d6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111C71-FD9F-437A-AAB7-394A51F03B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cb7c89-dcf9-4bba-b86b-5010f369d6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869E54-793A-4F07-832C-682162D14F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08F994-88A3-465B-B70A-65D74D65ABE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6929</TotalTime>
  <Words>704</Words>
  <Application>Microsoft Office PowerPoint</Application>
  <PresentationFormat>Широкоэкранный</PresentationFormat>
  <Paragraphs>135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Exo 2</vt:lpstr>
      <vt:lpstr>Impact</vt:lpstr>
      <vt:lpstr>Wingdings</vt:lpstr>
      <vt:lpstr>Office Theme</vt:lpstr>
      <vt:lpstr>Презентация PowerPoint</vt:lpstr>
      <vt:lpstr>Предметная область</vt:lpstr>
      <vt:lpstr>Актуальность проблемы</vt:lpstr>
      <vt:lpstr>Презентация PowerPoint</vt:lpstr>
      <vt:lpstr>Исходные данные и используемый математический аппарат</vt:lpstr>
      <vt:lpstr>Математическая постановка</vt:lpstr>
      <vt:lpstr>Виды аукционов используемых в моделировании</vt:lpstr>
      <vt:lpstr>Презентация PowerPoint</vt:lpstr>
      <vt:lpstr>Использованные средства разработки</vt:lpstr>
      <vt:lpstr>Пример исходных данных для моделирования</vt:lpstr>
      <vt:lpstr>Результат моделирования</vt:lpstr>
      <vt:lpstr>Результат моделирования</vt:lpstr>
      <vt:lpstr>Итог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 Vlasov</dc:creator>
  <cp:lastModifiedBy>Петкин Даниил Васильевич</cp:lastModifiedBy>
  <cp:revision>38</cp:revision>
  <dcterms:created xsi:type="dcterms:W3CDTF">2021-12-19T16:42:44Z</dcterms:created>
  <dcterms:modified xsi:type="dcterms:W3CDTF">2022-06-16T06:16:08Z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0x0101009397B439E8696048A9D1C9B84005632D</vt:lpwstr>
  </property>
</Properties>
</file>